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Trebuchet MS" panose="020B0603020202020204" pitchFamily="34" charset="0"/>
      <p:regular r:id="rId30"/>
      <p:bold r:id="rId31"/>
      <p:italic r:id="rId32"/>
      <p:boldItalic r:id="rId33"/>
    </p:embeddedFont>
    <p:embeddedFont>
      <p:font typeface="Caveat"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4" d="100"/>
          <a:sy n="114" d="100"/>
        </p:scale>
        <p:origin x="42" y="-1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161d498ee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161d498ee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16c98efb8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16c98efb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0" marR="457200" lvl="0" indent="0" algn="l" rtl="0">
              <a:lnSpc>
                <a:spcPct val="115000"/>
              </a:lnSpc>
              <a:spcBef>
                <a:spcPts val="0"/>
              </a:spcBef>
              <a:spcAft>
                <a:spcPts val="0"/>
              </a:spcAft>
              <a:buNone/>
            </a:pPr>
            <a:r>
              <a:rPr lang="fr">
                <a:solidFill>
                  <a:schemeClr val="dk1"/>
                </a:solidFill>
                <a:latin typeface="Calibri"/>
                <a:ea typeface="Calibri"/>
                <a:cs typeface="Calibri"/>
                <a:sym typeface="Calibri"/>
              </a:rPr>
              <a:t>Avant l’établissement d’une connexion Wifi, </a:t>
            </a:r>
            <a:endParaRPr>
              <a:solidFill>
                <a:schemeClr val="dk1"/>
              </a:solidFill>
              <a:latin typeface="Calibri"/>
              <a:ea typeface="Calibri"/>
              <a:cs typeface="Calibri"/>
              <a:sym typeface="Calibri"/>
            </a:endParaRPr>
          </a:p>
          <a:p>
            <a:pPr marL="444500" marR="457200" lvl="0" indent="0" algn="l" rtl="0">
              <a:lnSpc>
                <a:spcPct val="115000"/>
              </a:lnSpc>
              <a:spcBef>
                <a:spcPts val="0"/>
              </a:spcBef>
              <a:spcAft>
                <a:spcPts val="0"/>
              </a:spcAft>
              <a:buNone/>
            </a:pPr>
            <a:r>
              <a:rPr lang="fr">
                <a:solidFill>
                  <a:schemeClr val="dk1"/>
                </a:solidFill>
                <a:latin typeface="Calibri"/>
                <a:ea typeface="Calibri"/>
                <a:cs typeface="Calibri"/>
                <a:sym typeface="Calibri"/>
              </a:rPr>
              <a:t>Descriptif très rapide des  applications par défaut :</a:t>
            </a:r>
            <a:endParaRPr>
              <a:solidFill>
                <a:schemeClr val="dk1"/>
              </a:solidFill>
              <a:latin typeface="Calibri"/>
              <a:ea typeface="Calibri"/>
              <a:cs typeface="Calibri"/>
              <a:sym typeface="Calibri"/>
            </a:endParaRPr>
          </a:p>
          <a:p>
            <a:pPr marL="444500" marR="4572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16c98efb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16c98efb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r>
              <a:rPr lang="fr" b="1">
                <a:solidFill>
                  <a:schemeClr val="dk1"/>
                </a:solidFill>
              </a:rPr>
              <a:t>un état basique</a:t>
            </a:r>
            <a:r>
              <a:rPr lang="fr">
                <a:solidFill>
                  <a:schemeClr val="dk1"/>
                </a:solidFill>
              </a:rPr>
              <a:t> avec lequel on ne pourra pas faire grand chose (il n’y aura pas les manuels numériques du lycée, pas les applications, …). Expliquer qu’un administrateur est désigné pour piloter l’ensemble des tablettes associées au lycée (cette association s’appelle </a:t>
            </a:r>
            <a:r>
              <a:rPr lang="fr" i="1">
                <a:solidFill>
                  <a:schemeClr val="dk1"/>
                </a:solidFill>
              </a:rPr>
              <a:t>enrôlement</a:t>
            </a:r>
            <a:r>
              <a:rPr lang="fr">
                <a:solidFill>
                  <a:schemeClr val="dk1"/>
                </a:solidFill>
              </a:rPr>
              <a:t>, l’outil de pilotage se nomme </a:t>
            </a:r>
            <a:r>
              <a:rPr lang="fr" i="1">
                <a:solidFill>
                  <a:schemeClr val="dk1"/>
                </a:solidFill>
              </a:rPr>
              <a:t>MDM</a:t>
            </a:r>
            <a:r>
              <a:rPr lang="fr">
                <a:solidFill>
                  <a:schemeClr val="dk1"/>
                </a:solidFill>
              </a:rPr>
              <a:t>), par exemple pouvoir envoyer sur toutes les tablettes des lycées des applications.Il faut donc au plus vite “enrôler” nos tablettes.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16c98efb8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16c98efb8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0" marR="457200" lvl="0" indent="0" algn="just" rtl="0">
              <a:lnSpc>
                <a:spcPct val="115000"/>
              </a:lnSpc>
              <a:spcBef>
                <a:spcPts val="0"/>
              </a:spcBef>
              <a:spcAft>
                <a:spcPts val="0"/>
              </a:spcAft>
              <a:buNone/>
            </a:pPr>
            <a:r>
              <a:rPr lang="fr" b="1">
                <a:solidFill>
                  <a:schemeClr val="dk1"/>
                </a:solidFill>
                <a:latin typeface="Calibri"/>
                <a:ea typeface="Calibri"/>
                <a:cs typeface="Calibri"/>
                <a:sym typeface="Calibri"/>
              </a:rPr>
              <a:t>Vous devez maintenant connecter votre terminal à un réseau</a:t>
            </a:r>
            <a:r>
              <a:rPr lang="fr">
                <a:solidFill>
                  <a:schemeClr val="dk1"/>
                </a:solidFill>
                <a:latin typeface="Calibri"/>
                <a:ea typeface="Calibri"/>
                <a:cs typeface="Calibri"/>
                <a:sym typeface="Calibri"/>
              </a:rPr>
              <a:t>. C’est à ce moment que débute l’opération d’enrolement de la tablette. L’enrolement est un acte technique qui permet au MDM de gérer la tablette à distance. Cette opération s’effectue une seule fois et passe par l’installation d’une application HI Sqool. </a:t>
            </a:r>
            <a:endParaRPr>
              <a:solidFill>
                <a:schemeClr val="dk1"/>
              </a:solidFill>
              <a:latin typeface="Calibri"/>
              <a:ea typeface="Calibri"/>
              <a:cs typeface="Calibri"/>
              <a:sym typeface="Calibri"/>
            </a:endParaRPr>
          </a:p>
          <a:p>
            <a:pPr marL="444500" marR="457200" lvl="0" indent="0" algn="just" rtl="0">
              <a:lnSpc>
                <a:spcPct val="115000"/>
              </a:lnSpc>
              <a:spcBef>
                <a:spcPts val="0"/>
              </a:spcBef>
              <a:spcAft>
                <a:spcPts val="0"/>
              </a:spcAft>
              <a:buNone/>
            </a:pPr>
            <a:r>
              <a:rPr lang="fr">
                <a:solidFill>
                  <a:srgbClr val="FF0000"/>
                </a:solidFill>
                <a:latin typeface="Calibri"/>
                <a:ea typeface="Calibri"/>
                <a:cs typeface="Calibri"/>
                <a:sym typeface="Calibri"/>
              </a:rPr>
              <a:t>Attention :</a:t>
            </a:r>
            <a:endParaRPr>
              <a:solidFill>
                <a:srgbClr val="FF0000"/>
              </a:solidFill>
              <a:latin typeface="Calibri"/>
              <a:ea typeface="Calibri"/>
              <a:cs typeface="Calibri"/>
              <a:sym typeface="Calibri"/>
            </a:endParaRPr>
          </a:p>
          <a:p>
            <a:pPr marL="444500" marR="457200" lvl="0" indent="0" algn="just" rtl="0">
              <a:lnSpc>
                <a:spcPct val="115000"/>
              </a:lnSpc>
              <a:spcBef>
                <a:spcPts val="0"/>
              </a:spcBef>
              <a:spcAft>
                <a:spcPts val="0"/>
              </a:spcAft>
              <a:buClr>
                <a:schemeClr val="dk1"/>
              </a:buClr>
              <a:buSzPts val="1100"/>
              <a:buFont typeface="Arial"/>
              <a:buNone/>
            </a:pPr>
            <a:r>
              <a:rPr lang="fr">
                <a:solidFill>
                  <a:schemeClr val="dk1"/>
                </a:solidFill>
                <a:latin typeface="Calibri"/>
                <a:ea typeface="Calibri"/>
                <a:cs typeface="Calibri"/>
                <a:sym typeface="Calibri"/>
              </a:rPr>
              <a:t>L’application Hi SQOOL n’étant pas pré-installée par défaut, elle s’installera et s'ouvrira automatiquement lors de la première connexion à internet. Cette opération est indispensable pour que votre tablette soit soumise au MDM.</a:t>
            </a:r>
            <a:endParaRPr>
              <a:solidFill>
                <a:schemeClr val="dk1"/>
              </a:solidFill>
              <a:latin typeface="Calibri"/>
              <a:ea typeface="Calibri"/>
              <a:cs typeface="Calibri"/>
              <a:sym typeface="Calibri"/>
            </a:endParaRPr>
          </a:p>
          <a:p>
            <a:pPr marL="444500" marR="457200" lvl="0" indent="0" algn="just" rtl="0">
              <a:lnSpc>
                <a:spcPct val="115000"/>
              </a:lnSpc>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177a0b0e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177a0b0e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0" marR="457200" lvl="0" indent="0" algn="just" rtl="0">
              <a:lnSpc>
                <a:spcPct val="115000"/>
              </a:lnSpc>
              <a:spcBef>
                <a:spcPts val="0"/>
              </a:spcBef>
              <a:spcAft>
                <a:spcPts val="0"/>
              </a:spcAft>
              <a:buNone/>
            </a:pPr>
            <a:r>
              <a:rPr lang="fr">
                <a:solidFill>
                  <a:schemeClr val="dk1"/>
                </a:solidFill>
                <a:latin typeface="Calibri"/>
                <a:ea typeface="Calibri"/>
                <a:cs typeface="Calibri"/>
                <a:sym typeface="Calibri"/>
              </a:rPr>
              <a:t>L’enrôlement consiste en l'association de la tablette ou du PC à votre compte utilisateur. Vous aurez ainsi accès aux applications, applications manuels et ressources pédagogiques déployées par le MDM.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16c98efb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16c98efb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0" marR="457200" lvl="0" indent="0" algn="l" rtl="0">
              <a:lnSpc>
                <a:spcPct val="115000"/>
              </a:lnSpc>
              <a:spcBef>
                <a:spcPts val="0"/>
              </a:spcBef>
              <a:spcAft>
                <a:spcPts val="0"/>
              </a:spcAft>
              <a:buNone/>
            </a:pPr>
            <a:r>
              <a:rPr lang="fr" sz="1400" b="1">
                <a:solidFill>
                  <a:schemeClr val="dk1"/>
                </a:solidFill>
                <a:latin typeface="Calibri"/>
                <a:ea typeface="Calibri"/>
                <a:cs typeface="Calibri"/>
                <a:sym typeface="Calibri"/>
              </a:rPr>
              <a:t>Vous constatez quand vous vous rendez dans la liste des applications que l’application Hi-Sqool s’est installée.</a:t>
            </a:r>
            <a:endParaRPr sz="1400" b="1">
              <a:solidFill>
                <a:schemeClr val="dk1"/>
              </a:solidFill>
              <a:latin typeface="Calibri"/>
              <a:ea typeface="Calibri"/>
              <a:cs typeface="Calibri"/>
              <a:sym typeface="Calibri"/>
            </a:endParaRPr>
          </a:p>
          <a:p>
            <a:pPr marL="444500" marR="457200" lvl="0" indent="0" algn="l" rtl="0">
              <a:lnSpc>
                <a:spcPct val="115000"/>
              </a:lnSpc>
              <a:spcBef>
                <a:spcPts val="0"/>
              </a:spcBef>
              <a:spcAft>
                <a:spcPts val="0"/>
              </a:spcAft>
              <a:buNone/>
            </a:pPr>
            <a:r>
              <a:rPr lang="fr" sz="1400" b="1">
                <a:solidFill>
                  <a:schemeClr val="dk1"/>
                </a:solidFill>
                <a:latin typeface="Calibri"/>
                <a:ea typeface="Calibri"/>
                <a:cs typeface="Calibri"/>
                <a:sym typeface="Calibri"/>
              </a:rPr>
              <a:t>Suivant la configuration choisie par votre gestionnaire MDM d’autres applications peuvent être apparues</a:t>
            </a:r>
            <a:endParaRPr sz="1400" b="1">
              <a:solidFill>
                <a:schemeClr val="dk1"/>
              </a:solidFill>
              <a:latin typeface="Calibri"/>
              <a:ea typeface="Calibri"/>
              <a:cs typeface="Calibri"/>
              <a:sym typeface="Calibri"/>
            </a:endParaRPr>
          </a:p>
          <a:p>
            <a:pPr marL="139700" lvl="0" indent="0" algn="l" rtl="0">
              <a:lnSpc>
                <a:spcPct val="115000"/>
              </a:lnSpc>
              <a:spcBef>
                <a:spcPts val="500"/>
              </a:spcBef>
              <a:spcAft>
                <a:spcPts val="0"/>
              </a:spcAft>
              <a:buNone/>
            </a:pPr>
            <a:r>
              <a:rPr lang="fr" sz="1400" b="1">
                <a:solidFill>
                  <a:schemeClr val="dk1"/>
                </a:solidFill>
                <a:latin typeface="Calibri"/>
                <a:ea typeface="Calibri"/>
                <a:cs typeface="Calibri"/>
                <a:sym typeface="Calibri"/>
              </a:rPr>
              <a:t>Démo déploiement d’appli; Gallica. En amont on a déjà paramétré sur le MDM le déploiement des liseuses, de WPS, VLC, du PdfReader Xodo</a:t>
            </a:r>
            <a:endParaRPr sz="14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177a0b0e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177a0b0e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0" marR="457200" lvl="0" indent="0" algn="l" rtl="0">
              <a:lnSpc>
                <a:spcPct val="115000"/>
              </a:lnSpc>
              <a:spcBef>
                <a:spcPts val="0"/>
              </a:spcBef>
              <a:spcAft>
                <a:spcPts val="0"/>
              </a:spcAft>
              <a:buNone/>
            </a:pPr>
            <a:r>
              <a:rPr lang="fr" sz="1400" b="1">
                <a:solidFill>
                  <a:schemeClr val="dk1"/>
                </a:solidFill>
                <a:latin typeface="Calibri"/>
                <a:ea typeface="Calibri"/>
                <a:cs typeface="Calibri"/>
                <a:sym typeface="Calibri"/>
              </a:rPr>
              <a:t>Vous constatez quand vous vous rendez dans la liste des applications que l’application Hi-Sqool s’est installée.</a:t>
            </a:r>
            <a:endParaRPr sz="1400" b="1">
              <a:solidFill>
                <a:schemeClr val="dk1"/>
              </a:solidFill>
              <a:latin typeface="Calibri"/>
              <a:ea typeface="Calibri"/>
              <a:cs typeface="Calibri"/>
              <a:sym typeface="Calibri"/>
            </a:endParaRPr>
          </a:p>
          <a:p>
            <a:pPr marL="444500" marR="457200" lvl="0" indent="0" algn="l" rtl="0">
              <a:lnSpc>
                <a:spcPct val="115000"/>
              </a:lnSpc>
              <a:spcBef>
                <a:spcPts val="0"/>
              </a:spcBef>
              <a:spcAft>
                <a:spcPts val="0"/>
              </a:spcAft>
              <a:buNone/>
            </a:pPr>
            <a:r>
              <a:rPr lang="fr" sz="1400" b="1">
                <a:solidFill>
                  <a:schemeClr val="dk1"/>
                </a:solidFill>
                <a:latin typeface="Calibri"/>
                <a:ea typeface="Calibri"/>
                <a:cs typeface="Calibri"/>
                <a:sym typeface="Calibri"/>
              </a:rPr>
              <a:t>Suivant la configuration choisie par votre gestionnaire MDM d’autres applications peuvent être apparues</a:t>
            </a:r>
            <a:endParaRPr sz="1400" b="1">
              <a:solidFill>
                <a:schemeClr val="dk1"/>
              </a:solidFill>
              <a:latin typeface="Calibri"/>
              <a:ea typeface="Calibri"/>
              <a:cs typeface="Calibri"/>
              <a:sym typeface="Calibri"/>
            </a:endParaRPr>
          </a:p>
          <a:p>
            <a:pPr marL="139700" lvl="0" indent="0" algn="l" rtl="0">
              <a:lnSpc>
                <a:spcPct val="115000"/>
              </a:lnSpc>
              <a:spcBef>
                <a:spcPts val="500"/>
              </a:spcBef>
              <a:spcAft>
                <a:spcPts val="0"/>
              </a:spcAft>
              <a:buNone/>
            </a:pPr>
            <a:r>
              <a:rPr lang="fr" sz="1400" b="1">
                <a:solidFill>
                  <a:schemeClr val="dk1"/>
                </a:solidFill>
                <a:latin typeface="Calibri"/>
                <a:ea typeface="Calibri"/>
                <a:cs typeface="Calibri"/>
                <a:sym typeface="Calibri"/>
              </a:rPr>
              <a:t>Démo déploiement d’appli: Gallica. en amont on a déjà paramétré sur le MDM le déploiement des liseuses, de WPS, VLC, du PdfReader Xodo</a:t>
            </a:r>
            <a:endParaRPr sz="14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177a0b0e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177a0b0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0" marR="457200" lvl="0" indent="0" algn="just" rtl="0">
              <a:lnSpc>
                <a:spcPct val="115000"/>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16c98efb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16c98efb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en amont vérifier le GAR et l’affectation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17bd8d937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17bd8d937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177a0b0e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177a0b0e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0" marR="457200" lvl="0" indent="0" algn="just" rtl="0">
              <a:lnSpc>
                <a:spcPct val="115000"/>
              </a:lnSpc>
              <a:spcBef>
                <a:spcPts val="0"/>
              </a:spcBef>
              <a:spcAft>
                <a:spcPts val="0"/>
              </a:spcAft>
              <a:buNone/>
            </a:pPr>
            <a:r>
              <a:rPr lang="fr">
                <a:solidFill>
                  <a:schemeClr val="dk1"/>
                </a:solidFill>
                <a:latin typeface="Calibri"/>
                <a:ea typeface="Calibri"/>
                <a:cs typeface="Calibri"/>
                <a:sym typeface="Calibri"/>
              </a:rPr>
              <a:t>L’enrôlement consiste en l'association de la tablette ou du PC à votre compte utilisateur. Vous aurez ainsi accès aux applications, applications manuels et ressources pédagogiques déployées par le MDM.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161d498ee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161d498ee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fr" sz="1200">
                <a:solidFill>
                  <a:schemeClr val="dk1"/>
                </a:solidFill>
              </a:rPr>
              <a:t>créer une communauté d’usagers </a:t>
            </a:r>
            <a:r>
              <a:rPr lang="fr" sz="1800">
                <a:solidFill>
                  <a:schemeClr val="dk1"/>
                </a:solidFill>
              </a:rPr>
              <a:t>finalitéformation des élèves</a:t>
            </a:r>
            <a:endParaRPr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16c98efb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16c98efb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Télécharger le manuel en local. cf tuto pas en direct pour ne pas surcharger la bande passante.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17bd8d937_3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17bd8d937_3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Télécharger le manuel en local. cf tuto pas en direct pour ne pas surcharger la bande passante.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177a0b0e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177a0b0e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44500" marR="457200" lvl="0" indent="0" algn="just" rtl="0">
              <a:lnSpc>
                <a:spcPct val="115000"/>
              </a:lnSpc>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16c98efb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16c98efb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177a0b0e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177a0b0e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776"/>
              </a:spcBef>
              <a:spcAft>
                <a:spcPts val="0"/>
              </a:spcAft>
              <a:buNone/>
            </a:pPr>
            <a:r>
              <a:rPr lang="fr">
                <a:solidFill>
                  <a:schemeClr val="dk1"/>
                </a:solidFill>
                <a:latin typeface="Calibri"/>
                <a:ea typeface="Calibri"/>
                <a:cs typeface="Calibri"/>
                <a:sym typeface="Calibri"/>
              </a:rPr>
              <a:t>Les tablettes de la Région Ile de France sont livrées déjà prêtes à l’emploi. C’est un partenariat</a:t>
            </a:r>
            <a:endParaRPr>
              <a:solidFill>
                <a:schemeClr val="dk1"/>
              </a:solidFill>
              <a:latin typeface="Calibri"/>
              <a:ea typeface="Calibri"/>
              <a:cs typeface="Calibri"/>
              <a:sym typeface="Calibri"/>
            </a:endParaRPr>
          </a:p>
          <a:p>
            <a:pPr marL="0" lvl="0" indent="0" algn="l" rtl="0">
              <a:lnSpc>
                <a:spcPct val="115000"/>
              </a:lnSpc>
              <a:spcBef>
                <a:spcPts val="1776"/>
              </a:spcBef>
              <a:spcAft>
                <a:spcPts val="0"/>
              </a:spcAft>
              <a:buNone/>
            </a:pPr>
            <a:r>
              <a:rPr lang="fr" sz="1200">
                <a:solidFill>
                  <a:schemeClr val="dk1"/>
                </a:solidFill>
              </a:rPr>
              <a:t>-Android 9.0 </a:t>
            </a:r>
            <a:endParaRPr sz="1200">
              <a:solidFill>
                <a:schemeClr val="dk1"/>
              </a:solidFill>
            </a:endParaRPr>
          </a:p>
          <a:p>
            <a:pPr marL="0" lvl="0" indent="0" algn="l" rtl="0">
              <a:lnSpc>
                <a:spcPct val="115000"/>
              </a:lnSpc>
              <a:spcBef>
                <a:spcPts val="816"/>
              </a:spcBef>
              <a:spcAft>
                <a:spcPts val="0"/>
              </a:spcAft>
              <a:buNone/>
            </a:pPr>
            <a:r>
              <a:rPr lang="fr" sz="1200">
                <a:solidFill>
                  <a:schemeClr val="dk1"/>
                </a:solidFill>
              </a:rPr>
              <a:t>- Processeur MediaTek MT8167B  </a:t>
            </a:r>
            <a:endParaRPr sz="1200">
              <a:solidFill>
                <a:schemeClr val="dk1"/>
              </a:solidFill>
            </a:endParaRPr>
          </a:p>
          <a:p>
            <a:pPr marL="0" lvl="0" indent="0" algn="l" rtl="0">
              <a:lnSpc>
                <a:spcPct val="115000"/>
              </a:lnSpc>
              <a:spcBef>
                <a:spcPts val="384"/>
              </a:spcBef>
              <a:spcAft>
                <a:spcPts val="0"/>
              </a:spcAft>
              <a:buNone/>
            </a:pPr>
            <a:r>
              <a:rPr lang="fr" sz="1200">
                <a:solidFill>
                  <a:schemeClr val="dk1"/>
                </a:solidFill>
              </a:rPr>
              <a:t>- Écran 10’’ 1280x800 px </a:t>
            </a:r>
            <a:endParaRPr sz="1200">
              <a:solidFill>
                <a:schemeClr val="dk1"/>
              </a:solidFill>
            </a:endParaRPr>
          </a:p>
          <a:p>
            <a:pPr marL="0" lvl="0" indent="0" algn="l" rtl="0">
              <a:lnSpc>
                <a:spcPct val="115000"/>
              </a:lnSpc>
              <a:spcBef>
                <a:spcPts val="792"/>
              </a:spcBef>
              <a:spcAft>
                <a:spcPts val="0"/>
              </a:spcAft>
              <a:buNone/>
            </a:pPr>
            <a:r>
              <a:rPr lang="fr" sz="1200">
                <a:solidFill>
                  <a:schemeClr val="dk1"/>
                </a:solidFill>
              </a:rPr>
              <a:t>- Stockage 32 Go / Mémoire vive 2 Go </a:t>
            </a:r>
            <a:endParaRPr sz="1200">
              <a:solidFill>
                <a:schemeClr val="dk1"/>
              </a:solidFill>
            </a:endParaRPr>
          </a:p>
          <a:p>
            <a:pPr marL="0" lvl="0" indent="0" algn="l" rtl="0">
              <a:lnSpc>
                <a:spcPct val="115000"/>
              </a:lnSpc>
              <a:spcBef>
                <a:spcPts val="792"/>
              </a:spcBef>
              <a:spcAft>
                <a:spcPts val="0"/>
              </a:spcAft>
              <a:buNone/>
            </a:pPr>
            <a:r>
              <a:rPr lang="fr" sz="1200">
                <a:solidFill>
                  <a:schemeClr val="dk1"/>
                </a:solidFill>
              </a:rPr>
              <a:t>- Autonomie jusqu’à 8h </a:t>
            </a:r>
            <a:endParaRPr sz="1200">
              <a:solidFill>
                <a:schemeClr val="dk1"/>
              </a:solidFill>
            </a:endParaRPr>
          </a:p>
          <a:p>
            <a:pPr marL="0" lvl="0" indent="0" algn="l" rtl="0">
              <a:lnSpc>
                <a:spcPct val="115000"/>
              </a:lnSpc>
              <a:spcBef>
                <a:spcPts val="816"/>
              </a:spcBef>
              <a:spcAft>
                <a:spcPts val="0"/>
              </a:spcAft>
              <a:buNone/>
            </a:pPr>
            <a:r>
              <a:rPr lang="fr" sz="1200">
                <a:solidFill>
                  <a:schemeClr val="dk1"/>
                </a:solidFill>
              </a:rPr>
              <a:t>- Connectiques : Micro-SD / Micro-USB / Prise </a:t>
            </a:r>
            <a:endParaRPr sz="1200">
              <a:solidFill>
                <a:schemeClr val="dk1"/>
              </a:solidFill>
            </a:endParaRPr>
          </a:p>
          <a:p>
            <a:pPr marL="0" lvl="0" indent="0" algn="l" rtl="0">
              <a:lnSpc>
                <a:spcPct val="115000"/>
              </a:lnSpc>
              <a:spcBef>
                <a:spcPts val="384"/>
              </a:spcBef>
              <a:spcAft>
                <a:spcPts val="0"/>
              </a:spcAft>
              <a:buNone/>
            </a:pPr>
            <a:r>
              <a:rPr lang="fr" sz="1200">
                <a:solidFill>
                  <a:schemeClr val="dk1"/>
                </a:solidFill>
              </a:rPr>
              <a:t>jack 3,5 mm </a:t>
            </a:r>
            <a:endParaRPr sz="1200">
              <a:solidFill>
                <a:schemeClr val="dk1"/>
              </a:solidFill>
            </a:endParaRPr>
          </a:p>
          <a:p>
            <a:pPr marL="0" lvl="0" indent="0" algn="l" rtl="0">
              <a:lnSpc>
                <a:spcPct val="115000"/>
              </a:lnSpc>
              <a:spcBef>
                <a:spcPts val="792"/>
              </a:spcBef>
              <a:spcAft>
                <a:spcPts val="0"/>
              </a:spcAft>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183a3c1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183a3c1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183a3c10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183a3c10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16c98efb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16c98efb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16c98efb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16c98efb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776"/>
              </a:spcBef>
              <a:spcAft>
                <a:spcPts val="0"/>
              </a:spcAft>
              <a:buNone/>
            </a:pPr>
            <a:r>
              <a:rPr lang="fr" dirty="0">
                <a:solidFill>
                  <a:schemeClr val="dk1"/>
                </a:solidFill>
                <a:latin typeface="Calibri"/>
                <a:ea typeface="Calibri"/>
                <a:cs typeface="Calibri"/>
                <a:sym typeface="Calibri"/>
              </a:rPr>
              <a:t>Les tablettes de la Région Ile de France sont livrées déjà prêtes à l’emploi. C’est un partenariat</a:t>
            </a:r>
            <a:endParaRPr dirty="0">
              <a:solidFill>
                <a:schemeClr val="dk1"/>
              </a:solidFill>
              <a:latin typeface="Calibri"/>
              <a:ea typeface="Calibri"/>
              <a:cs typeface="Calibri"/>
              <a:sym typeface="Calibri"/>
            </a:endParaRPr>
          </a:p>
          <a:p>
            <a:pPr marL="0" lvl="0" indent="0" algn="l" rtl="0">
              <a:lnSpc>
                <a:spcPct val="115000"/>
              </a:lnSpc>
              <a:spcBef>
                <a:spcPts val="1776"/>
              </a:spcBef>
              <a:spcAft>
                <a:spcPts val="0"/>
              </a:spcAft>
              <a:buClr>
                <a:schemeClr val="dk1"/>
              </a:buClr>
              <a:buSzPts val="1100"/>
              <a:buFont typeface="Arial"/>
              <a:buNone/>
            </a:pPr>
            <a:r>
              <a:rPr lang="fr" sz="1200" dirty="0">
                <a:solidFill>
                  <a:schemeClr val="dk1"/>
                </a:solidFill>
              </a:rPr>
              <a:t>-Android 9.0 </a:t>
            </a:r>
            <a:endParaRPr sz="1200" dirty="0">
              <a:solidFill>
                <a:schemeClr val="dk1"/>
              </a:solidFill>
            </a:endParaRPr>
          </a:p>
          <a:p>
            <a:pPr marL="0" lvl="0" indent="0" algn="l" rtl="0">
              <a:lnSpc>
                <a:spcPct val="115000"/>
              </a:lnSpc>
              <a:spcBef>
                <a:spcPts val="816"/>
              </a:spcBef>
              <a:spcAft>
                <a:spcPts val="0"/>
              </a:spcAft>
              <a:buClr>
                <a:schemeClr val="dk1"/>
              </a:buClr>
              <a:buSzPts val="1100"/>
              <a:buFont typeface="Arial"/>
              <a:buNone/>
            </a:pPr>
            <a:r>
              <a:rPr lang="fr" sz="1200" dirty="0">
                <a:solidFill>
                  <a:schemeClr val="dk1"/>
                </a:solidFill>
              </a:rPr>
              <a:t>- Processeur MediaTek MT8167B  </a:t>
            </a:r>
            <a:endParaRPr sz="1200" dirty="0">
              <a:solidFill>
                <a:schemeClr val="dk1"/>
              </a:solidFill>
            </a:endParaRPr>
          </a:p>
          <a:p>
            <a:pPr marL="0" lvl="0" indent="0" algn="l" rtl="0">
              <a:lnSpc>
                <a:spcPct val="115000"/>
              </a:lnSpc>
              <a:spcBef>
                <a:spcPts val="384"/>
              </a:spcBef>
              <a:spcAft>
                <a:spcPts val="0"/>
              </a:spcAft>
              <a:buClr>
                <a:schemeClr val="dk1"/>
              </a:buClr>
              <a:buSzPts val="1100"/>
              <a:buFont typeface="Arial"/>
              <a:buNone/>
            </a:pPr>
            <a:r>
              <a:rPr lang="fr" sz="1200" dirty="0">
                <a:solidFill>
                  <a:schemeClr val="dk1"/>
                </a:solidFill>
              </a:rPr>
              <a:t>- Écran 10’’ 1280x800 px </a:t>
            </a:r>
            <a:endParaRPr sz="1200" dirty="0">
              <a:solidFill>
                <a:schemeClr val="dk1"/>
              </a:solidFill>
            </a:endParaRPr>
          </a:p>
          <a:p>
            <a:pPr marL="0" lvl="0" indent="0" algn="l" rtl="0">
              <a:lnSpc>
                <a:spcPct val="115000"/>
              </a:lnSpc>
              <a:spcBef>
                <a:spcPts val="792"/>
              </a:spcBef>
              <a:spcAft>
                <a:spcPts val="0"/>
              </a:spcAft>
              <a:buClr>
                <a:schemeClr val="dk1"/>
              </a:buClr>
              <a:buSzPts val="1100"/>
              <a:buFont typeface="Arial"/>
              <a:buNone/>
            </a:pPr>
            <a:r>
              <a:rPr lang="fr" sz="1200" dirty="0">
                <a:solidFill>
                  <a:schemeClr val="dk1"/>
                </a:solidFill>
              </a:rPr>
              <a:t>- Stockage 32 Go / Mémoire vive 2 Go </a:t>
            </a:r>
            <a:endParaRPr sz="1200" dirty="0">
              <a:solidFill>
                <a:schemeClr val="dk1"/>
              </a:solidFill>
            </a:endParaRPr>
          </a:p>
          <a:p>
            <a:pPr marL="0" lvl="0" indent="0" algn="l" rtl="0">
              <a:lnSpc>
                <a:spcPct val="115000"/>
              </a:lnSpc>
              <a:spcBef>
                <a:spcPts val="792"/>
              </a:spcBef>
              <a:spcAft>
                <a:spcPts val="0"/>
              </a:spcAft>
              <a:buClr>
                <a:schemeClr val="dk1"/>
              </a:buClr>
              <a:buSzPts val="1100"/>
              <a:buFont typeface="Arial"/>
              <a:buNone/>
            </a:pPr>
            <a:r>
              <a:rPr lang="fr" sz="1200" dirty="0">
                <a:solidFill>
                  <a:schemeClr val="dk1"/>
                </a:solidFill>
              </a:rPr>
              <a:t>- Autonomie jusqu’à 8h </a:t>
            </a:r>
            <a:endParaRPr sz="1200" dirty="0">
              <a:solidFill>
                <a:schemeClr val="dk1"/>
              </a:solidFill>
            </a:endParaRPr>
          </a:p>
          <a:p>
            <a:pPr marL="0" lvl="0" indent="0" algn="l" rtl="0">
              <a:lnSpc>
                <a:spcPct val="115000"/>
              </a:lnSpc>
              <a:spcBef>
                <a:spcPts val="816"/>
              </a:spcBef>
              <a:spcAft>
                <a:spcPts val="0"/>
              </a:spcAft>
              <a:buClr>
                <a:schemeClr val="dk1"/>
              </a:buClr>
              <a:buSzPts val="1100"/>
              <a:buFont typeface="Arial"/>
              <a:buNone/>
            </a:pPr>
            <a:r>
              <a:rPr lang="fr" sz="1200" dirty="0">
                <a:solidFill>
                  <a:schemeClr val="dk1"/>
                </a:solidFill>
              </a:rPr>
              <a:t>- Connectiques : Micro-SD / Micro-USB / Prise </a:t>
            </a:r>
            <a:endParaRPr sz="1200" dirty="0">
              <a:solidFill>
                <a:schemeClr val="dk1"/>
              </a:solidFill>
            </a:endParaRPr>
          </a:p>
          <a:p>
            <a:pPr marL="0" lvl="0" indent="0" algn="l" rtl="0">
              <a:lnSpc>
                <a:spcPct val="115000"/>
              </a:lnSpc>
              <a:spcBef>
                <a:spcPts val="384"/>
              </a:spcBef>
              <a:spcAft>
                <a:spcPts val="0"/>
              </a:spcAft>
              <a:buClr>
                <a:schemeClr val="dk1"/>
              </a:buClr>
              <a:buSzPts val="1100"/>
              <a:buFont typeface="Arial"/>
              <a:buNone/>
            </a:pPr>
            <a:r>
              <a:rPr lang="fr" sz="1200" dirty="0">
                <a:solidFill>
                  <a:schemeClr val="dk1"/>
                </a:solidFill>
              </a:rPr>
              <a:t>jack 3,5 mm </a:t>
            </a:r>
            <a:endParaRPr sz="1200" dirty="0">
              <a:solidFill>
                <a:schemeClr val="dk1"/>
              </a:solidFill>
            </a:endParaRPr>
          </a:p>
          <a:p>
            <a:pPr marL="0" lvl="0" indent="0" algn="l" rtl="0">
              <a:lnSpc>
                <a:spcPct val="115000"/>
              </a:lnSpc>
              <a:spcBef>
                <a:spcPts val="792"/>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16c98efb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16c98efb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16c98efb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16c98efb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9.jp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42.jpg"/><Relationship Id="rId5" Type="http://schemas.openxmlformats.org/officeDocument/2006/relationships/image" Target="../media/image21.png"/><Relationship Id="rId10" Type="http://schemas.openxmlformats.org/officeDocument/2006/relationships/image" Target="../media/image41.jpg"/><Relationship Id="rId4" Type="http://schemas.openxmlformats.org/officeDocument/2006/relationships/image" Target="../media/image37.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2873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4800" dirty="0">
                <a:solidFill>
                  <a:srgbClr val="073763"/>
                </a:solidFill>
                <a:latin typeface="Calibri"/>
                <a:ea typeface="Calibri"/>
                <a:cs typeface="Calibri"/>
                <a:sym typeface="Calibri"/>
              </a:rPr>
              <a:t>Débuter avec </a:t>
            </a:r>
            <a:r>
              <a:rPr lang="fr" sz="4800" dirty="0" smtClean="0">
                <a:solidFill>
                  <a:srgbClr val="073763"/>
                </a:solidFill>
                <a:latin typeface="Calibri"/>
                <a:ea typeface="Calibri"/>
                <a:cs typeface="Calibri"/>
                <a:sym typeface="Calibri"/>
              </a:rPr>
              <a:t>l’ordinateur </a:t>
            </a:r>
            <a:endParaRPr sz="4800" dirty="0">
              <a:solidFill>
                <a:srgbClr val="073763"/>
              </a:solidFill>
              <a:latin typeface="Calibri"/>
              <a:ea typeface="Calibri"/>
              <a:cs typeface="Calibri"/>
              <a:sym typeface="Calibri"/>
            </a:endParaRPr>
          </a:p>
          <a:p>
            <a:pPr marL="0" lvl="0" indent="0" algn="ctr" rtl="0">
              <a:spcBef>
                <a:spcPts val="0"/>
              </a:spcBef>
              <a:spcAft>
                <a:spcPts val="0"/>
              </a:spcAft>
              <a:buNone/>
            </a:pPr>
            <a:r>
              <a:rPr lang="fr" sz="3600" dirty="0">
                <a:solidFill>
                  <a:srgbClr val="073763"/>
                </a:solidFill>
                <a:latin typeface="Calibri"/>
                <a:ea typeface="Calibri"/>
                <a:cs typeface="Calibri"/>
                <a:sym typeface="Calibri"/>
              </a:rPr>
              <a:t>de la Région</a:t>
            </a:r>
            <a:endParaRPr sz="3600" dirty="0">
              <a:solidFill>
                <a:srgbClr val="073763"/>
              </a:solidFill>
              <a:latin typeface="Calibri"/>
              <a:ea typeface="Calibri"/>
              <a:cs typeface="Calibri"/>
              <a:sym typeface="Calibri"/>
            </a:endParaRPr>
          </a:p>
        </p:txBody>
      </p:sp>
      <p:sp>
        <p:nvSpPr>
          <p:cNvPr id="55" name="Google Shape;55;p13"/>
          <p:cNvSpPr txBox="1">
            <a:spLocks noGrp="1"/>
          </p:cNvSpPr>
          <p:nvPr>
            <p:ph type="subTitle" idx="1"/>
          </p:nvPr>
        </p:nvSpPr>
        <p:spPr>
          <a:xfrm>
            <a:off x="247275" y="21754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fr"/>
              <a:t>Formation Dane  </a:t>
            </a:r>
            <a:endParaRPr/>
          </a:p>
        </p:txBody>
      </p:sp>
      <p:pic>
        <p:nvPicPr>
          <p:cNvPr id="56" name="Google Shape;56;p13"/>
          <p:cNvPicPr preferRelativeResize="0"/>
          <p:nvPr/>
        </p:nvPicPr>
        <p:blipFill>
          <a:blip r:embed="rId3">
            <a:alphaModFix/>
          </a:blip>
          <a:stretch>
            <a:fillRect/>
          </a:stretch>
        </p:blipFill>
        <p:spPr>
          <a:xfrm>
            <a:off x="7533471" y="3650921"/>
            <a:ext cx="1492575" cy="1492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D84AE"/>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139700" lvl="0" indent="0" algn="l" rtl="0">
              <a:lnSpc>
                <a:spcPct val="115000"/>
              </a:lnSpc>
              <a:spcBef>
                <a:spcPts val="500"/>
              </a:spcBef>
              <a:spcAft>
                <a:spcPts val="0"/>
              </a:spcAft>
              <a:buNone/>
            </a:pPr>
            <a:endParaRPr sz="1200" b="1">
              <a:latin typeface="Trebuchet MS"/>
              <a:ea typeface="Trebuchet MS"/>
              <a:cs typeface="Trebuchet MS"/>
              <a:sym typeface="Trebuchet MS"/>
            </a:endParaRPr>
          </a:p>
          <a:p>
            <a:pPr marL="0" lvl="0" indent="0" algn="ctr" rtl="0">
              <a:spcBef>
                <a:spcPts val="0"/>
              </a:spcBef>
              <a:spcAft>
                <a:spcPts val="0"/>
              </a:spcAft>
              <a:buNone/>
            </a:pPr>
            <a:endParaRPr/>
          </a:p>
        </p:txBody>
      </p:sp>
      <p:pic>
        <p:nvPicPr>
          <p:cNvPr id="142" name="Google Shape;142;p22"/>
          <p:cNvPicPr preferRelativeResize="0"/>
          <p:nvPr/>
        </p:nvPicPr>
        <p:blipFill>
          <a:blip r:embed="rId3">
            <a:alphaModFix/>
          </a:blip>
          <a:stretch>
            <a:fillRect/>
          </a:stretch>
        </p:blipFill>
        <p:spPr>
          <a:xfrm>
            <a:off x="213850" y="1233175"/>
            <a:ext cx="1999625" cy="1999625"/>
          </a:xfrm>
          <a:prstGeom prst="rect">
            <a:avLst/>
          </a:prstGeom>
          <a:noFill/>
          <a:ln>
            <a:noFill/>
          </a:ln>
        </p:spPr>
      </p:pic>
      <p:pic>
        <p:nvPicPr>
          <p:cNvPr id="2" name="Image 1"/>
          <p:cNvPicPr>
            <a:picLocks noChangeAspect="1"/>
          </p:cNvPicPr>
          <p:nvPr/>
        </p:nvPicPr>
        <p:blipFill rotWithShape="1">
          <a:blip r:embed="rId4">
            <a:extLst>
              <a:ext uri="{28A0092B-C50C-407E-A947-70E740481C1C}">
                <a14:useLocalDpi xmlns:a14="http://schemas.microsoft.com/office/drawing/2010/main" val="0"/>
              </a:ext>
            </a:extLst>
          </a:blip>
          <a:srcRect t="6763" r="49566"/>
          <a:stretch/>
        </p:blipFill>
        <p:spPr>
          <a:xfrm>
            <a:off x="3674378" y="2888434"/>
            <a:ext cx="2168555" cy="2255066"/>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4113" y="0"/>
            <a:ext cx="4582485" cy="25776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4800" dirty="0">
                <a:solidFill>
                  <a:srgbClr val="0B5394"/>
                </a:solidFill>
                <a:latin typeface="Calibri"/>
                <a:ea typeface="Calibri"/>
                <a:cs typeface="Calibri"/>
                <a:sym typeface="Calibri"/>
              </a:rPr>
              <a:t>Première connexion wifi et</a:t>
            </a:r>
            <a:endParaRPr sz="4800" dirty="0">
              <a:solidFill>
                <a:srgbClr val="0B5394"/>
              </a:solidFill>
              <a:latin typeface="Calibri"/>
              <a:ea typeface="Calibri"/>
              <a:cs typeface="Calibri"/>
              <a:sym typeface="Calibri"/>
            </a:endParaRPr>
          </a:p>
          <a:p>
            <a:pPr marL="0" lvl="0" indent="0" algn="ctr" rtl="0">
              <a:spcBef>
                <a:spcPts val="0"/>
              </a:spcBef>
              <a:spcAft>
                <a:spcPts val="0"/>
              </a:spcAft>
              <a:buNone/>
            </a:pPr>
            <a:r>
              <a:rPr lang="fr" sz="4800" dirty="0">
                <a:solidFill>
                  <a:srgbClr val="0B5394"/>
                </a:solidFill>
                <a:latin typeface="Calibri"/>
                <a:ea typeface="Calibri"/>
                <a:cs typeface="Calibri"/>
                <a:sym typeface="Calibri"/>
              </a:rPr>
              <a:t>Enrôlement de </a:t>
            </a:r>
            <a:r>
              <a:rPr lang="fr" sz="4800" dirty="0" smtClean="0">
                <a:solidFill>
                  <a:srgbClr val="0B5394"/>
                </a:solidFill>
                <a:latin typeface="Calibri"/>
                <a:ea typeface="Calibri"/>
                <a:cs typeface="Calibri"/>
                <a:sym typeface="Calibri"/>
              </a:rPr>
              <a:t>l’ordinateur </a:t>
            </a:r>
            <a:endParaRPr sz="4800" dirty="0">
              <a:solidFill>
                <a:srgbClr val="0B5394"/>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59"/>
        <p:cNvGrpSpPr/>
        <p:nvPr/>
      </p:nvGrpSpPr>
      <p:grpSpPr>
        <a:xfrm>
          <a:off x="0" y="0"/>
          <a:ext cx="0" cy="0"/>
          <a:chOff x="0" y="0"/>
          <a:chExt cx="0" cy="0"/>
        </a:xfrm>
      </p:grpSpPr>
      <p:pic>
        <p:nvPicPr>
          <p:cNvPr id="162" name="Google Shape;162;p25"/>
          <p:cNvPicPr preferRelativeResize="0"/>
          <p:nvPr/>
        </p:nvPicPr>
        <p:blipFill>
          <a:blip r:embed="rId3">
            <a:alphaModFix/>
          </a:blip>
          <a:stretch>
            <a:fillRect/>
          </a:stretch>
        </p:blipFill>
        <p:spPr>
          <a:xfrm>
            <a:off x="634175" y="1315075"/>
            <a:ext cx="1868125" cy="1868125"/>
          </a:xfrm>
          <a:prstGeom prst="rect">
            <a:avLst/>
          </a:prstGeom>
          <a:noFill/>
          <a:ln>
            <a:noFill/>
          </a:ln>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332" y="165857"/>
            <a:ext cx="3818389" cy="1641907"/>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666" y="2542420"/>
            <a:ext cx="2328906" cy="21075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4800" dirty="0">
                <a:solidFill>
                  <a:srgbClr val="0B5394"/>
                </a:solidFill>
                <a:latin typeface="Calibri"/>
                <a:ea typeface="Calibri"/>
                <a:cs typeface="Calibri"/>
                <a:sym typeface="Calibri"/>
              </a:rPr>
              <a:t>Finalisation de l’enrôlement </a:t>
            </a:r>
            <a:endParaRPr sz="4800" dirty="0">
              <a:solidFill>
                <a:srgbClr val="0B5394"/>
              </a:solidFill>
              <a:latin typeface="Calibri"/>
              <a:ea typeface="Calibri"/>
              <a:cs typeface="Calibri"/>
              <a:sym typeface="Calibri"/>
            </a:endParaRPr>
          </a:p>
          <a:p>
            <a:pPr marL="0" lvl="0" indent="0" algn="ctr" rtl="0">
              <a:spcBef>
                <a:spcPts val="0"/>
              </a:spcBef>
              <a:spcAft>
                <a:spcPts val="0"/>
              </a:spcAft>
              <a:buNone/>
            </a:pPr>
            <a:r>
              <a:rPr lang="fr" sz="4800" dirty="0">
                <a:solidFill>
                  <a:srgbClr val="0B5394"/>
                </a:solidFill>
                <a:latin typeface="Calibri"/>
                <a:ea typeface="Calibri"/>
                <a:cs typeface="Calibri"/>
                <a:sym typeface="Calibri"/>
              </a:rPr>
              <a:t>de </a:t>
            </a:r>
            <a:r>
              <a:rPr lang="fr" sz="4800" dirty="0" smtClean="0">
                <a:solidFill>
                  <a:srgbClr val="0B5394"/>
                </a:solidFill>
                <a:latin typeface="Calibri"/>
                <a:ea typeface="Calibri"/>
                <a:cs typeface="Calibri"/>
                <a:sym typeface="Calibri"/>
              </a:rPr>
              <a:t>l’ordinateur </a:t>
            </a:r>
            <a:endParaRPr sz="4800" dirty="0">
              <a:solidFill>
                <a:srgbClr val="0B5394"/>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73"/>
        <p:cNvGrpSpPr/>
        <p:nvPr/>
      </p:nvGrpSpPr>
      <p:grpSpPr>
        <a:xfrm>
          <a:off x="0" y="0"/>
          <a:ext cx="0" cy="0"/>
          <a:chOff x="0" y="0"/>
          <a:chExt cx="0" cy="0"/>
        </a:xfrm>
      </p:grpSpPr>
      <p:pic>
        <p:nvPicPr>
          <p:cNvPr id="174" name="Google Shape;174;p27"/>
          <p:cNvPicPr preferRelativeResize="0"/>
          <p:nvPr/>
        </p:nvPicPr>
        <p:blipFill>
          <a:blip r:embed="rId3">
            <a:alphaModFix/>
          </a:blip>
          <a:stretch>
            <a:fillRect/>
          </a:stretch>
        </p:blipFill>
        <p:spPr>
          <a:xfrm>
            <a:off x="779675" y="874013"/>
            <a:ext cx="3395475" cy="3395475"/>
          </a:xfrm>
          <a:prstGeom prst="rect">
            <a:avLst/>
          </a:prstGeom>
          <a:noFill/>
          <a:ln>
            <a:noFill/>
          </a:ln>
        </p:spPr>
      </p:pic>
      <p:pic>
        <p:nvPicPr>
          <p:cNvPr id="175" name="Google Shape;175;p27"/>
          <p:cNvPicPr preferRelativeResize="0"/>
          <p:nvPr/>
        </p:nvPicPr>
        <p:blipFill rotWithShape="1">
          <a:blip r:embed="rId4">
            <a:alphaModFix/>
          </a:blip>
          <a:srcRect l="22027" t="34736" r="60367" b="32257"/>
          <a:stretch/>
        </p:blipFill>
        <p:spPr>
          <a:xfrm>
            <a:off x="6166338" y="1471375"/>
            <a:ext cx="1307875" cy="1307875"/>
          </a:xfrm>
          <a:prstGeom prst="rect">
            <a:avLst/>
          </a:prstGeom>
          <a:noFill/>
          <a:ln>
            <a:noFill/>
          </a:ln>
        </p:spPr>
      </p:pic>
      <p:pic>
        <p:nvPicPr>
          <p:cNvPr id="176" name="Google Shape;176;p27" descr="Résultat de recherche d'images pour &quot;gallica bnf&quot;"/>
          <p:cNvPicPr preferRelativeResize="0"/>
          <p:nvPr/>
        </p:nvPicPr>
        <p:blipFill rotWithShape="1">
          <a:blip r:embed="rId5">
            <a:alphaModFix/>
          </a:blip>
          <a:srcRect l="16166" t="6103" r="16193" b="5189"/>
          <a:stretch/>
        </p:blipFill>
        <p:spPr>
          <a:xfrm>
            <a:off x="6423313" y="3508075"/>
            <a:ext cx="793925" cy="819325"/>
          </a:xfrm>
          <a:prstGeom prst="rect">
            <a:avLst/>
          </a:prstGeom>
          <a:noFill/>
          <a:ln>
            <a:noFill/>
          </a:ln>
        </p:spPr>
      </p:pic>
      <p:sp>
        <p:nvSpPr>
          <p:cNvPr id="177" name="Google Shape;177;p27"/>
          <p:cNvSpPr txBox="1"/>
          <p:nvPr/>
        </p:nvSpPr>
        <p:spPr>
          <a:xfrm>
            <a:off x="1634413" y="4381100"/>
            <a:ext cx="1686000" cy="569100"/>
          </a:xfrm>
          <a:prstGeom prst="rect">
            <a:avLst/>
          </a:prstGeom>
          <a:solidFill>
            <a:srgbClr val="0000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400">
                <a:solidFill>
                  <a:srgbClr val="EFEFEF"/>
                </a:solidFill>
              </a:rPr>
              <a:t>MDM</a:t>
            </a:r>
            <a:endParaRPr sz="2400">
              <a:solidFill>
                <a:srgbClr val="EFEFE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81"/>
        <p:cNvGrpSpPr/>
        <p:nvPr/>
      </p:nvGrpSpPr>
      <p:grpSpPr>
        <a:xfrm>
          <a:off x="0" y="0"/>
          <a:ext cx="0" cy="0"/>
          <a:chOff x="0" y="0"/>
          <a:chExt cx="0" cy="0"/>
        </a:xfrm>
      </p:grpSpPr>
      <p:pic>
        <p:nvPicPr>
          <p:cNvPr id="182" name="Google Shape;182;p28"/>
          <p:cNvPicPr preferRelativeResize="0"/>
          <p:nvPr/>
        </p:nvPicPr>
        <p:blipFill rotWithShape="1">
          <a:blip r:embed="rId3">
            <a:alphaModFix/>
          </a:blip>
          <a:srcRect b="7474"/>
          <a:stretch/>
        </p:blipFill>
        <p:spPr>
          <a:xfrm>
            <a:off x="2232213" y="724064"/>
            <a:ext cx="3819525" cy="2212084"/>
          </a:xfrm>
          <a:prstGeom prst="rect">
            <a:avLst/>
          </a:prstGeom>
          <a:noFill/>
          <a:ln>
            <a:noFill/>
          </a:ln>
        </p:spPr>
      </p:pic>
      <p:pic>
        <p:nvPicPr>
          <p:cNvPr id="183" name="Google Shape;183;p28"/>
          <p:cNvPicPr preferRelativeResize="0"/>
          <p:nvPr/>
        </p:nvPicPr>
        <p:blipFill rotWithShape="1">
          <a:blip r:embed="rId4">
            <a:alphaModFix/>
          </a:blip>
          <a:srcRect l="51960" t="13754" r="4615" b="5574"/>
          <a:stretch/>
        </p:blipFill>
        <p:spPr>
          <a:xfrm>
            <a:off x="5245350" y="1880425"/>
            <a:ext cx="1661800" cy="1928650"/>
          </a:xfrm>
          <a:prstGeom prst="rect">
            <a:avLst/>
          </a:prstGeom>
          <a:noFill/>
          <a:ln>
            <a:noFill/>
          </a:ln>
        </p:spPr>
      </p:pic>
      <p:pic>
        <p:nvPicPr>
          <p:cNvPr id="184" name="Google Shape;184;p28"/>
          <p:cNvPicPr preferRelativeResize="0"/>
          <p:nvPr/>
        </p:nvPicPr>
        <p:blipFill rotWithShape="1">
          <a:blip r:embed="rId5">
            <a:alphaModFix/>
          </a:blip>
          <a:srcRect b="9638"/>
          <a:stretch/>
        </p:blipFill>
        <p:spPr>
          <a:xfrm>
            <a:off x="6189275" y="3453576"/>
            <a:ext cx="2379251" cy="1344928"/>
          </a:xfrm>
          <a:prstGeom prst="rect">
            <a:avLst/>
          </a:prstGeom>
          <a:noFill/>
          <a:ln>
            <a:noFill/>
          </a:ln>
        </p:spPr>
      </p:pic>
      <p:pic>
        <p:nvPicPr>
          <p:cNvPr id="185" name="Google Shape;185;p28"/>
          <p:cNvPicPr preferRelativeResize="0"/>
          <p:nvPr/>
        </p:nvPicPr>
        <p:blipFill rotWithShape="1">
          <a:blip r:embed="rId6">
            <a:alphaModFix/>
          </a:blip>
          <a:srcRect l="15575" t="1302" r="13269" b="11171"/>
          <a:stretch/>
        </p:blipFill>
        <p:spPr>
          <a:xfrm>
            <a:off x="147475" y="314325"/>
            <a:ext cx="2568675" cy="1975869"/>
          </a:xfrm>
          <a:prstGeom prst="rect">
            <a:avLst/>
          </a:prstGeom>
          <a:noFill/>
          <a:ln>
            <a:noFill/>
          </a:ln>
        </p:spPr>
      </p:pic>
      <p:sp>
        <p:nvSpPr>
          <p:cNvPr id="186" name="Google Shape;186;p28"/>
          <p:cNvSpPr/>
          <p:nvPr/>
        </p:nvSpPr>
        <p:spPr>
          <a:xfrm rot="1352342">
            <a:off x="1997957" y="869897"/>
            <a:ext cx="817870" cy="314054"/>
          </a:xfrm>
          <a:prstGeom prst="chevron">
            <a:avLst>
              <a:gd name="adj" fmla="val 48377"/>
            </a:avLst>
          </a:prstGeom>
          <a:gradFill>
            <a:gsLst>
              <a:gs pos="0">
                <a:srgbClr val="F5D0D0">
                  <a:alpha val="89730"/>
                </a:srgbClr>
              </a:gs>
              <a:gs pos="100000">
                <a:srgbClr val="D96868">
                  <a:alpha val="89730"/>
                </a:srgbClr>
              </a:gs>
            </a:gsLst>
            <a:path path="circle">
              <a:fillToRect l="50000" t="50000" r="50000" b="50000"/>
            </a:path>
            <a:tileRect/>
          </a:gradFill>
          <a:ln w="2857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rot="1352342">
            <a:off x="5844107" y="3738472"/>
            <a:ext cx="817870" cy="314054"/>
          </a:xfrm>
          <a:prstGeom prst="chevron">
            <a:avLst>
              <a:gd name="adj" fmla="val 48377"/>
            </a:avLst>
          </a:prstGeom>
          <a:gradFill>
            <a:gsLst>
              <a:gs pos="0">
                <a:srgbClr val="F5D0D0">
                  <a:alpha val="89730"/>
                </a:srgbClr>
              </a:gs>
              <a:gs pos="100000">
                <a:srgbClr val="D96868">
                  <a:alpha val="89730"/>
                </a:srgbClr>
              </a:gs>
            </a:gsLst>
            <a:path path="circle">
              <a:fillToRect l="50000" t="50000" r="50000" b="50000"/>
            </a:path>
            <a:tileRect/>
          </a:gradFill>
          <a:ln w="2857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rot="1352342">
            <a:off x="4710307" y="2575772"/>
            <a:ext cx="817870" cy="314054"/>
          </a:xfrm>
          <a:prstGeom prst="chevron">
            <a:avLst>
              <a:gd name="adj" fmla="val 48377"/>
            </a:avLst>
          </a:prstGeom>
          <a:gradFill>
            <a:gsLst>
              <a:gs pos="0">
                <a:srgbClr val="F5D0D0">
                  <a:alpha val="89730"/>
                </a:srgbClr>
              </a:gs>
              <a:gs pos="100000">
                <a:srgbClr val="D96868">
                  <a:alpha val="89730"/>
                </a:srgbClr>
              </a:gs>
            </a:gsLst>
            <a:path path="circle">
              <a:fillToRect l="50000" t="50000" r="50000" b="50000"/>
            </a:path>
            <a:tileRect/>
          </a:gradFill>
          <a:ln w="28575"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4800">
                <a:solidFill>
                  <a:srgbClr val="0B5394"/>
                </a:solidFill>
                <a:latin typeface="Calibri"/>
                <a:ea typeface="Calibri"/>
                <a:cs typeface="Calibri"/>
                <a:sym typeface="Calibri"/>
              </a:rPr>
              <a:t>Accéder aux manuels via l’ENT</a:t>
            </a:r>
            <a:endParaRPr sz="4800">
              <a:solidFill>
                <a:srgbClr val="0B5394"/>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97"/>
        <p:cNvGrpSpPr/>
        <p:nvPr/>
      </p:nvGrpSpPr>
      <p:grpSpPr>
        <a:xfrm>
          <a:off x="0" y="0"/>
          <a:ext cx="0" cy="0"/>
          <a:chOff x="0" y="0"/>
          <a:chExt cx="0" cy="0"/>
        </a:xfrm>
      </p:grpSpPr>
      <p:sp>
        <p:nvSpPr>
          <p:cNvPr id="198" name="Google Shape;198;p30"/>
          <p:cNvSpPr txBox="1"/>
          <p:nvPr/>
        </p:nvSpPr>
        <p:spPr>
          <a:xfrm>
            <a:off x="699425" y="3023250"/>
            <a:ext cx="3036900" cy="77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400" b="1"/>
              <a:t>Connectez-vous à Monlycée.net</a:t>
            </a:r>
            <a:endParaRPr sz="2400" b="1"/>
          </a:p>
        </p:txBody>
      </p:sp>
      <p:sp>
        <p:nvSpPr>
          <p:cNvPr id="199" name="Google Shape;199;p30"/>
          <p:cNvSpPr txBox="1"/>
          <p:nvPr/>
        </p:nvSpPr>
        <p:spPr>
          <a:xfrm>
            <a:off x="5064113" y="2958450"/>
            <a:ext cx="3932400" cy="197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400" b="1"/>
              <a:t>Dans les applications, cliquez sur </a:t>
            </a:r>
            <a:endParaRPr sz="2400" b="1"/>
          </a:p>
          <a:p>
            <a:pPr marL="0" lvl="0" indent="0" algn="ctr" rtl="0">
              <a:spcBef>
                <a:spcPts val="0"/>
              </a:spcBef>
              <a:spcAft>
                <a:spcPts val="0"/>
              </a:spcAft>
              <a:buNone/>
            </a:pPr>
            <a:r>
              <a:rPr lang="fr" sz="2400" b="1"/>
              <a:t>Mediacentre (GAR)</a:t>
            </a:r>
            <a:endParaRPr sz="2400" b="1"/>
          </a:p>
          <a:p>
            <a:pPr marL="0" lvl="0" indent="0" algn="ctr" rtl="0">
              <a:spcBef>
                <a:spcPts val="0"/>
              </a:spcBef>
              <a:spcAft>
                <a:spcPts val="0"/>
              </a:spcAft>
              <a:buNone/>
            </a:pPr>
            <a:r>
              <a:rPr lang="fr" sz="2400" b="1"/>
              <a:t>pour  accéder aux manuels numériques.</a:t>
            </a:r>
            <a:endParaRPr sz="2400" b="1"/>
          </a:p>
        </p:txBody>
      </p:sp>
      <p:pic>
        <p:nvPicPr>
          <p:cNvPr id="200" name="Google Shape;200;p30"/>
          <p:cNvPicPr preferRelativeResize="0"/>
          <p:nvPr/>
        </p:nvPicPr>
        <p:blipFill>
          <a:blip r:embed="rId3">
            <a:alphaModFix/>
          </a:blip>
          <a:stretch>
            <a:fillRect/>
          </a:stretch>
        </p:blipFill>
        <p:spPr>
          <a:xfrm>
            <a:off x="6301650" y="993425"/>
            <a:ext cx="1457325" cy="1790700"/>
          </a:xfrm>
          <a:prstGeom prst="rect">
            <a:avLst/>
          </a:prstGeom>
          <a:noFill/>
          <a:ln>
            <a:noFill/>
          </a:ln>
        </p:spPr>
      </p:pic>
      <p:cxnSp>
        <p:nvCxnSpPr>
          <p:cNvPr id="201" name="Google Shape;201;p30"/>
          <p:cNvCxnSpPr>
            <a:stCxn id="202" idx="3"/>
            <a:endCxn id="200" idx="1"/>
          </p:cNvCxnSpPr>
          <p:nvPr/>
        </p:nvCxnSpPr>
        <p:spPr>
          <a:xfrm>
            <a:off x="3278850" y="1863275"/>
            <a:ext cx="3022800" cy="25500"/>
          </a:xfrm>
          <a:prstGeom prst="straightConnector1">
            <a:avLst/>
          </a:prstGeom>
          <a:noFill/>
          <a:ln w="114300" cap="flat" cmpd="sng">
            <a:solidFill>
              <a:srgbClr val="3D85C6"/>
            </a:solidFill>
            <a:prstDash val="solid"/>
            <a:round/>
            <a:headEnd type="none" w="med" len="med"/>
            <a:tailEnd type="triangle" w="med" len="med"/>
          </a:ln>
        </p:spPr>
      </p:cxnSp>
      <p:pic>
        <p:nvPicPr>
          <p:cNvPr id="203" name="Google Shape;203;p30"/>
          <p:cNvPicPr preferRelativeResize="0"/>
          <p:nvPr/>
        </p:nvPicPr>
        <p:blipFill>
          <a:blip r:embed="rId4">
            <a:alphaModFix/>
          </a:blip>
          <a:stretch>
            <a:fillRect/>
          </a:stretch>
        </p:blipFill>
        <p:spPr>
          <a:xfrm>
            <a:off x="1211575" y="1237038"/>
            <a:ext cx="2019300" cy="1409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07"/>
        <p:cNvGrpSpPr/>
        <p:nvPr/>
      </p:nvGrpSpPr>
      <p:grpSpPr>
        <a:xfrm>
          <a:off x="0" y="0"/>
          <a:ext cx="0" cy="0"/>
          <a:chOff x="0" y="0"/>
          <a:chExt cx="0" cy="0"/>
        </a:xfrm>
      </p:grpSpPr>
      <p:pic>
        <p:nvPicPr>
          <p:cNvPr id="208" name="Google Shape;208;p31"/>
          <p:cNvPicPr preferRelativeResize="0"/>
          <p:nvPr/>
        </p:nvPicPr>
        <p:blipFill>
          <a:blip r:embed="rId3">
            <a:alphaModFix/>
          </a:blip>
          <a:stretch>
            <a:fillRect/>
          </a:stretch>
        </p:blipFill>
        <p:spPr>
          <a:xfrm>
            <a:off x="177175" y="1046625"/>
            <a:ext cx="8789649" cy="3875825"/>
          </a:xfrm>
          <a:prstGeom prst="rect">
            <a:avLst/>
          </a:prstGeom>
          <a:noFill/>
          <a:ln>
            <a:noFill/>
          </a:ln>
        </p:spPr>
      </p:pic>
      <p:sp>
        <p:nvSpPr>
          <p:cNvPr id="209" name="Google Shape;209;p31"/>
          <p:cNvSpPr txBox="1"/>
          <p:nvPr/>
        </p:nvSpPr>
        <p:spPr>
          <a:xfrm>
            <a:off x="485500" y="78925"/>
            <a:ext cx="7805100" cy="85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400" b="1"/>
              <a:t>Cliquez alors le manuel que vous voulez consulter </a:t>
            </a:r>
            <a:endParaRPr sz="24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4800">
                <a:solidFill>
                  <a:srgbClr val="0B5394"/>
                </a:solidFill>
                <a:latin typeface="Calibri"/>
                <a:ea typeface="Calibri"/>
                <a:cs typeface="Calibri"/>
                <a:sym typeface="Calibri"/>
              </a:rPr>
              <a:t>Rendre les manuels </a:t>
            </a:r>
            <a:endParaRPr sz="4800">
              <a:solidFill>
                <a:srgbClr val="0B5394"/>
              </a:solidFill>
              <a:latin typeface="Calibri"/>
              <a:ea typeface="Calibri"/>
              <a:cs typeface="Calibri"/>
              <a:sym typeface="Calibri"/>
            </a:endParaRPr>
          </a:p>
          <a:p>
            <a:pPr marL="0" lvl="0" indent="0" algn="ctr" rtl="0">
              <a:spcBef>
                <a:spcPts val="0"/>
              </a:spcBef>
              <a:spcAft>
                <a:spcPts val="0"/>
              </a:spcAft>
              <a:buNone/>
            </a:pPr>
            <a:r>
              <a:rPr lang="fr" sz="4800">
                <a:solidFill>
                  <a:srgbClr val="0B5394"/>
                </a:solidFill>
                <a:latin typeface="Calibri"/>
                <a:ea typeface="Calibri"/>
                <a:cs typeface="Calibri"/>
                <a:sym typeface="Calibri"/>
              </a:rPr>
              <a:t>disponibles hors connexion</a:t>
            </a:r>
            <a:endParaRPr sz="4800">
              <a:solidFill>
                <a:srgbClr val="0B5394"/>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90250" y="450150"/>
            <a:ext cx="8271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solidFill>
                  <a:srgbClr val="0B5394"/>
                </a:solidFill>
                <a:latin typeface="Calibri"/>
                <a:ea typeface="Calibri"/>
                <a:cs typeface="Calibri"/>
                <a:sym typeface="Calibri"/>
              </a:rPr>
              <a:t>Objectifs de la formation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18"/>
        <p:cNvGrpSpPr/>
        <p:nvPr/>
      </p:nvGrpSpPr>
      <p:grpSpPr>
        <a:xfrm>
          <a:off x="0" y="0"/>
          <a:ext cx="0" cy="0"/>
          <a:chOff x="0" y="0"/>
          <a:chExt cx="0" cy="0"/>
        </a:xfrm>
      </p:grpSpPr>
      <p:pic>
        <p:nvPicPr>
          <p:cNvPr id="219" name="Google Shape;219;p33"/>
          <p:cNvPicPr preferRelativeResize="0"/>
          <p:nvPr/>
        </p:nvPicPr>
        <p:blipFill rotWithShape="1">
          <a:blip r:embed="rId3">
            <a:alphaModFix/>
          </a:blip>
          <a:srcRect l="7182" t="7032" r="9974" b="25546"/>
          <a:stretch/>
        </p:blipFill>
        <p:spPr>
          <a:xfrm>
            <a:off x="1634613" y="2726550"/>
            <a:ext cx="963850" cy="963850"/>
          </a:xfrm>
          <a:prstGeom prst="rect">
            <a:avLst/>
          </a:prstGeom>
          <a:noFill/>
          <a:ln>
            <a:noFill/>
          </a:ln>
        </p:spPr>
      </p:pic>
      <p:pic>
        <p:nvPicPr>
          <p:cNvPr id="220" name="Google Shape;220;p33"/>
          <p:cNvPicPr preferRelativeResize="0"/>
          <p:nvPr/>
        </p:nvPicPr>
        <p:blipFill>
          <a:blip r:embed="rId4">
            <a:alphaModFix/>
          </a:blip>
          <a:stretch>
            <a:fillRect/>
          </a:stretch>
        </p:blipFill>
        <p:spPr>
          <a:xfrm>
            <a:off x="1196337" y="1867187"/>
            <a:ext cx="2029800" cy="616200"/>
          </a:xfrm>
          <a:prstGeom prst="rect">
            <a:avLst/>
          </a:prstGeom>
          <a:noFill/>
          <a:ln>
            <a:noFill/>
          </a:ln>
        </p:spPr>
      </p:pic>
      <p:pic>
        <p:nvPicPr>
          <p:cNvPr id="221" name="Google Shape;221;p33"/>
          <p:cNvPicPr preferRelativeResize="0"/>
          <p:nvPr/>
        </p:nvPicPr>
        <p:blipFill>
          <a:blip r:embed="rId5">
            <a:alphaModFix/>
          </a:blip>
          <a:stretch>
            <a:fillRect/>
          </a:stretch>
        </p:blipFill>
        <p:spPr>
          <a:xfrm>
            <a:off x="5722525" y="114525"/>
            <a:ext cx="1103225" cy="1103254"/>
          </a:xfrm>
          <a:prstGeom prst="rect">
            <a:avLst/>
          </a:prstGeom>
          <a:noFill/>
          <a:ln>
            <a:noFill/>
          </a:ln>
        </p:spPr>
      </p:pic>
      <p:pic>
        <p:nvPicPr>
          <p:cNvPr id="222" name="Google Shape;222;p33"/>
          <p:cNvPicPr preferRelativeResize="0"/>
          <p:nvPr/>
        </p:nvPicPr>
        <p:blipFill>
          <a:blip r:embed="rId6">
            <a:alphaModFix/>
          </a:blip>
          <a:stretch>
            <a:fillRect/>
          </a:stretch>
        </p:blipFill>
        <p:spPr>
          <a:xfrm>
            <a:off x="1594650" y="174012"/>
            <a:ext cx="1043775" cy="1043775"/>
          </a:xfrm>
          <a:prstGeom prst="rect">
            <a:avLst/>
          </a:prstGeom>
          <a:noFill/>
          <a:ln>
            <a:noFill/>
          </a:ln>
        </p:spPr>
      </p:pic>
      <p:grpSp>
        <p:nvGrpSpPr>
          <p:cNvPr id="223" name="Google Shape;223;p33"/>
          <p:cNvGrpSpPr/>
          <p:nvPr/>
        </p:nvGrpSpPr>
        <p:grpSpPr>
          <a:xfrm>
            <a:off x="5577029" y="1306441"/>
            <a:ext cx="2978941" cy="2590680"/>
            <a:chOff x="2217100" y="2019500"/>
            <a:chExt cx="3127825" cy="2747275"/>
          </a:xfrm>
        </p:grpSpPr>
        <p:pic>
          <p:nvPicPr>
            <p:cNvPr id="224" name="Google Shape;224;p33"/>
            <p:cNvPicPr preferRelativeResize="0"/>
            <p:nvPr/>
          </p:nvPicPr>
          <p:blipFill>
            <a:blip r:embed="rId7">
              <a:alphaModFix/>
            </a:blip>
            <a:stretch>
              <a:fillRect/>
            </a:stretch>
          </p:blipFill>
          <p:spPr>
            <a:xfrm>
              <a:off x="2990025" y="2019500"/>
              <a:ext cx="1581974" cy="1581974"/>
            </a:xfrm>
            <a:prstGeom prst="rect">
              <a:avLst/>
            </a:prstGeom>
            <a:noFill/>
            <a:ln>
              <a:noFill/>
            </a:ln>
          </p:spPr>
        </p:pic>
        <p:grpSp>
          <p:nvGrpSpPr>
            <p:cNvPr id="225" name="Google Shape;225;p33"/>
            <p:cNvGrpSpPr/>
            <p:nvPr/>
          </p:nvGrpSpPr>
          <p:grpSpPr>
            <a:xfrm>
              <a:off x="2217100" y="3924400"/>
              <a:ext cx="3127825" cy="842375"/>
              <a:chOff x="2129675" y="4212875"/>
              <a:chExt cx="3127825" cy="842375"/>
            </a:xfrm>
          </p:grpSpPr>
          <p:cxnSp>
            <p:nvCxnSpPr>
              <p:cNvPr id="226" name="Google Shape;226;p33"/>
              <p:cNvCxnSpPr/>
              <p:nvPr/>
            </p:nvCxnSpPr>
            <p:spPr>
              <a:xfrm rot="10800000" flipH="1">
                <a:off x="2564725" y="4212875"/>
                <a:ext cx="2402100" cy="12600"/>
              </a:xfrm>
              <a:prstGeom prst="straightConnector1">
                <a:avLst/>
              </a:prstGeom>
              <a:noFill/>
              <a:ln w="38100" cap="flat" cmpd="sng">
                <a:solidFill>
                  <a:srgbClr val="0B5394"/>
                </a:solidFill>
                <a:prstDash val="solid"/>
                <a:round/>
                <a:headEnd type="none" w="med" len="med"/>
                <a:tailEnd type="none" w="med" len="med"/>
              </a:ln>
            </p:spPr>
          </p:cxnSp>
          <p:cxnSp>
            <p:nvCxnSpPr>
              <p:cNvPr id="227" name="Google Shape;227;p33"/>
              <p:cNvCxnSpPr/>
              <p:nvPr/>
            </p:nvCxnSpPr>
            <p:spPr>
              <a:xfrm>
                <a:off x="2589875" y="4225475"/>
                <a:ext cx="25200" cy="565800"/>
              </a:xfrm>
              <a:prstGeom prst="straightConnector1">
                <a:avLst/>
              </a:prstGeom>
              <a:noFill/>
              <a:ln w="38100" cap="flat" cmpd="sng">
                <a:solidFill>
                  <a:srgbClr val="0B5394"/>
                </a:solidFill>
                <a:prstDash val="solid"/>
                <a:round/>
                <a:headEnd type="none" w="med" len="med"/>
                <a:tailEnd type="none" w="med" len="med"/>
              </a:ln>
            </p:spPr>
          </p:cxnSp>
          <p:cxnSp>
            <p:nvCxnSpPr>
              <p:cNvPr id="228" name="Google Shape;228;p33"/>
              <p:cNvCxnSpPr/>
              <p:nvPr/>
            </p:nvCxnSpPr>
            <p:spPr>
              <a:xfrm>
                <a:off x="4956350" y="4225475"/>
                <a:ext cx="25200" cy="565800"/>
              </a:xfrm>
              <a:prstGeom prst="straightConnector1">
                <a:avLst/>
              </a:prstGeom>
              <a:noFill/>
              <a:ln w="38100" cap="flat" cmpd="sng">
                <a:solidFill>
                  <a:srgbClr val="0B5394"/>
                </a:solidFill>
                <a:prstDash val="solid"/>
                <a:round/>
                <a:headEnd type="none" w="med" len="med"/>
                <a:tailEnd type="none" w="med" len="med"/>
              </a:ln>
            </p:spPr>
          </p:cxnSp>
          <p:pic>
            <p:nvPicPr>
              <p:cNvPr id="229" name="Google Shape;229;p33"/>
              <p:cNvPicPr preferRelativeResize="0"/>
              <p:nvPr/>
            </p:nvPicPr>
            <p:blipFill rotWithShape="1">
              <a:blip r:embed="rId8">
                <a:alphaModFix/>
              </a:blip>
              <a:srcRect l="31049" t="15077" r="27940" b="12746"/>
              <a:stretch/>
            </p:blipFill>
            <p:spPr>
              <a:xfrm>
                <a:off x="2129675" y="4394500"/>
                <a:ext cx="665963" cy="616225"/>
              </a:xfrm>
              <a:prstGeom prst="rect">
                <a:avLst/>
              </a:prstGeom>
              <a:noFill/>
              <a:ln>
                <a:noFill/>
              </a:ln>
            </p:spPr>
          </p:pic>
          <p:cxnSp>
            <p:nvCxnSpPr>
              <p:cNvPr id="230" name="Google Shape;230;p33"/>
              <p:cNvCxnSpPr/>
              <p:nvPr/>
            </p:nvCxnSpPr>
            <p:spPr>
              <a:xfrm>
                <a:off x="3257875" y="4212875"/>
                <a:ext cx="25200" cy="565800"/>
              </a:xfrm>
              <a:prstGeom prst="straightConnector1">
                <a:avLst/>
              </a:prstGeom>
              <a:noFill/>
              <a:ln w="38100" cap="flat" cmpd="sng">
                <a:solidFill>
                  <a:srgbClr val="0B5394"/>
                </a:solidFill>
                <a:prstDash val="solid"/>
                <a:round/>
                <a:headEnd type="none" w="med" len="med"/>
                <a:tailEnd type="none" w="med" len="med"/>
              </a:ln>
            </p:spPr>
          </p:cxnSp>
          <p:cxnSp>
            <p:nvCxnSpPr>
              <p:cNvPr id="231" name="Google Shape;231;p33"/>
              <p:cNvCxnSpPr/>
              <p:nvPr/>
            </p:nvCxnSpPr>
            <p:spPr>
              <a:xfrm>
                <a:off x="4037575" y="4236875"/>
                <a:ext cx="25200" cy="565800"/>
              </a:xfrm>
              <a:prstGeom prst="straightConnector1">
                <a:avLst/>
              </a:prstGeom>
              <a:noFill/>
              <a:ln w="38100" cap="flat" cmpd="sng">
                <a:solidFill>
                  <a:srgbClr val="0B5394"/>
                </a:solidFill>
                <a:prstDash val="solid"/>
                <a:round/>
                <a:headEnd type="none" w="med" len="med"/>
                <a:tailEnd type="none" w="med" len="med"/>
              </a:ln>
            </p:spPr>
          </p:cxnSp>
          <p:pic>
            <p:nvPicPr>
              <p:cNvPr id="232" name="Google Shape;232;p33"/>
              <p:cNvPicPr preferRelativeResize="0"/>
              <p:nvPr/>
            </p:nvPicPr>
            <p:blipFill>
              <a:blip r:embed="rId9">
                <a:alphaModFix/>
              </a:blip>
              <a:stretch>
                <a:fillRect/>
              </a:stretch>
            </p:blipFill>
            <p:spPr>
              <a:xfrm>
                <a:off x="3828875" y="4389275"/>
                <a:ext cx="665950" cy="665975"/>
              </a:xfrm>
              <a:prstGeom prst="rect">
                <a:avLst/>
              </a:prstGeom>
              <a:noFill/>
              <a:ln>
                <a:noFill/>
              </a:ln>
            </p:spPr>
          </p:pic>
          <p:pic>
            <p:nvPicPr>
              <p:cNvPr id="233" name="Google Shape;233;p33"/>
              <p:cNvPicPr preferRelativeResize="0"/>
              <p:nvPr/>
            </p:nvPicPr>
            <p:blipFill>
              <a:blip r:embed="rId10">
                <a:alphaModFix/>
              </a:blip>
              <a:stretch>
                <a:fillRect/>
              </a:stretch>
            </p:blipFill>
            <p:spPr>
              <a:xfrm>
                <a:off x="3039725" y="4389275"/>
                <a:ext cx="616225" cy="616225"/>
              </a:xfrm>
              <a:prstGeom prst="rect">
                <a:avLst/>
              </a:prstGeom>
              <a:noFill/>
              <a:ln>
                <a:noFill/>
              </a:ln>
            </p:spPr>
          </p:pic>
          <p:pic>
            <p:nvPicPr>
              <p:cNvPr id="234" name="Google Shape;234;p33"/>
              <p:cNvPicPr preferRelativeResize="0"/>
              <p:nvPr/>
            </p:nvPicPr>
            <p:blipFill>
              <a:blip r:embed="rId11">
                <a:alphaModFix/>
              </a:blip>
              <a:stretch>
                <a:fillRect/>
              </a:stretch>
            </p:blipFill>
            <p:spPr>
              <a:xfrm>
                <a:off x="4641275" y="4389275"/>
                <a:ext cx="616225" cy="616225"/>
              </a:xfrm>
              <a:prstGeom prst="rect">
                <a:avLst/>
              </a:prstGeom>
              <a:noFill/>
              <a:ln>
                <a:noFill/>
              </a:ln>
            </p:spPr>
          </p:pic>
        </p:grpSp>
        <p:cxnSp>
          <p:nvCxnSpPr>
            <p:cNvPr id="235" name="Google Shape;235;p33"/>
            <p:cNvCxnSpPr>
              <a:stCxn id="224" idx="2"/>
            </p:cNvCxnSpPr>
            <p:nvPr/>
          </p:nvCxnSpPr>
          <p:spPr>
            <a:xfrm>
              <a:off x="3781012" y="3601474"/>
              <a:ext cx="16800" cy="360000"/>
            </a:xfrm>
            <a:prstGeom prst="straightConnector1">
              <a:avLst/>
            </a:prstGeom>
            <a:noFill/>
            <a:ln w="38100" cap="flat" cmpd="sng">
              <a:solidFill>
                <a:srgbClr val="0B5394"/>
              </a:solidFill>
              <a:prstDash val="solid"/>
              <a:round/>
              <a:headEnd type="none" w="med" len="med"/>
              <a:tailEnd type="none" w="med" len="med"/>
            </a:ln>
          </p:spPr>
        </p:cxnSp>
      </p:grpSp>
      <p:pic>
        <p:nvPicPr>
          <p:cNvPr id="236" name="Google Shape;236;p33"/>
          <p:cNvPicPr preferRelativeResize="0"/>
          <p:nvPr/>
        </p:nvPicPr>
        <p:blipFill>
          <a:blip r:embed="rId12">
            <a:alphaModFix/>
          </a:blip>
          <a:stretch>
            <a:fillRect/>
          </a:stretch>
        </p:blipFill>
        <p:spPr>
          <a:xfrm>
            <a:off x="2996875" y="3676200"/>
            <a:ext cx="1225752" cy="1225752"/>
          </a:xfrm>
          <a:prstGeom prst="rect">
            <a:avLst/>
          </a:prstGeom>
          <a:noFill/>
          <a:ln>
            <a:noFill/>
          </a:ln>
        </p:spPr>
      </p:pic>
      <p:pic>
        <p:nvPicPr>
          <p:cNvPr id="237" name="Google Shape;237;p33"/>
          <p:cNvPicPr preferRelativeResize="0"/>
          <p:nvPr/>
        </p:nvPicPr>
        <p:blipFill>
          <a:blip r:embed="rId13">
            <a:alphaModFix/>
          </a:blip>
          <a:stretch>
            <a:fillRect/>
          </a:stretch>
        </p:blipFill>
        <p:spPr>
          <a:xfrm>
            <a:off x="7863625" y="3904788"/>
            <a:ext cx="1225750" cy="1225750"/>
          </a:xfrm>
          <a:prstGeom prst="rect">
            <a:avLst/>
          </a:prstGeom>
          <a:noFill/>
          <a:ln>
            <a:noFill/>
          </a:ln>
        </p:spPr>
      </p:pic>
      <p:sp>
        <p:nvSpPr>
          <p:cNvPr id="238" name="Google Shape;238;p33"/>
          <p:cNvSpPr txBox="1"/>
          <p:nvPr/>
        </p:nvSpPr>
        <p:spPr>
          <a:xfrm>
            <a:off x="3835625" y="1801475"/>
            <a:ext cx="21882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FF9900"/>
                </a:solidFill>
                <a:latin typeface="Calibri"/>
                <a:ea typeface="Calibri"/>
                <a:cs typeface="Calibri"/>
                <a:sym typeface="Calibri"/>
              </a:rPr>
              <a:t>Ou alors ...</a:t>
            </a:r>
            <a:endParaRPr sz="2400" b="1">
              <a:solidFill>
                <a:srgbClr val="FF9900"/>
              </a:solidFill>
              <a:latin typeface="Calibri"/>
              <a:ea typeface="Calibri"/>
              <a:cs typeface="Calibri"/>
              <a:sym typeface="Calibri"/>
            </a:endParaRPr>
          </a:p>
        </p:txBody>
      </p:sp>
      <p:sp>
        <p:nvSpPr>
          <p:cNvPr id="239" name="Google Shape;239;p33"/>
          <p:cNvSpPr txBox="1"/>
          <p:nvPr/>
        </p:nvSpPr>
        <p:spPr>
          <a:xfrm>
            <a:off x="0" y="456963"/>
            <a:ext cx="21882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FF9900"/>
                </a:solidFill>
                <a:latin typeface="Calibri"/>
                <a:ea typeface="Calibri"/>
                <a:cs typeface="Calibri"/>
                <a:sym typeface="Calibri"/>
              </a:rPr>
              <a:t>avec ...</a:t>
            </a:r>
            <a:endParaRPr sz="2400" b="1">
              <a:solidFill>
                <a:srgbClr val="FF9900"/>
              </a:solidFill>
              <a:latin typeface="Calibri"/>
              <a:ea typeface="Calibri"/>
              <a:cs typeface="Calibri"/>
              <a:sym typeface="Calibri"/>
            </a:endParaRPr>
          </a:p>
        </p:txBody>
      </p:sp>
      <p:cxnSp>
        <p:nvCxnSpPr>
          <p:cNvPr id="240" name="Google Shape;240;p33"/>
          <p:cNvCxnSpPr/>
          <p:nvPr/>
        </p:nvCxnSpPr>
        <p:spPr>
          <a:xfrm>
            <a:off x="2074387" y="1151987"/>
            <a:ext cx="4500" cy="669900"/>
          </a:xfrm>
          <a:prstGeom prst="straightConnector1">
            <a:avLst/>
          </a:prstGeom>
          <a:noFill/>
          <a:ln w="38100" cap="flat" cmpd="sng">
            <a:solidFill>
              <a:srgbClr val="E69138"/>
            </a:solidFill>
            <a:prstDash val="solid"/>
            <a:round/>
            <a:headEnd type="none" w="med" len="med"/>
            <a:tailEnd type="triangle" w="med" len="med"/>
          </a:ln>
        </p:spPr>
      </p:cxnSp>
      <p:cxnSp>
        <p:nvCxnSpPr>
          <p:cNvPr id="241" name="Google Shape;241;p33"/>
          <p:cNvCxnSpPr>
            <a:stCxn id="219" idx="2"/>
            <a:endCxn id="236" idx="1"/>
          </p:cNvCxnSpPr>
          <p:nvPr/>
        </p:nvCxnSpPr>
        <p:spPr>
          <a:xfrm>
            <a:off x="2116537" y="3690400"/>
            <a:ext cx="880200" cy="598800"/>
          </a:xfrm>
          <a:prstGeom prst="straightConnector1">
            <a:avLst/>
          </a:prstGeom>
          <a:noFill/>
          <a:ln w="38100" cap="flat" cmpd="sng">
            <a:solidFill>
              <a:srgbClr val="E69138"/>
            </a:solidFill>
            <a:prstDash val="solid"/>
            <a:round/>
            <a:headEnd type="none" w="med" len="med"/>
            <a:tailEnd type="triangle" w="med" len="med"/>
          </a:ln>
        </p:spPr>
      </p:cxnSp>
      <p:cxnSp>
        <p:nvCxnSpPr>
          <p:cNvPr id="242" name="Google Shape;242;p33"/>
          <p:cNvCxnSpPr/>
          <p:nvPr/>
        </p:nvCxnSpPr>
        <p:spPr>
          <a:xfrm>
            <a:off x="6328637" y="1239087"/>
            <a:ext cx="233100" cy="606900"/>
          </a:xfrm>
          <a:prstGeom prst="straightConnector1">
            <a:avLst/>
          </a:prstGeom>
          <a:noFill/>
          <a:ln w="38100" cap="flat" cmpd="sng">
            <a:solidFill>
              <a:srgbClr val="E69138"/>
            </a:solidFill>
            <a:prstDash val="solid"/>
            <a:round/>
            <a:headEnd type="none" w="med" len="med"/>
            <a:tailEnd type="triangle" w="med" len="med"/>
          </a:ln>
        </p:spPr>
      </p:cxnSp>
      <p:cxnSp>
        <p:nvCxnSpPr>
          <p:cNvPr id="243" name="Google Shape;243;p33"/>
          <p:cNvCxnSpPr/>
          <p:nvPr/>
        </p:nvCxnSpPr>
        <p:spPr>
          <a:xfrm>
            <a:off x="7242625" y="3985763"/>
            <a:ext cx="792600" cy="302700"/>
          </a:xfrm>
          <a:prstGeom prst="straightConnector1">
            <a:avLst/>
          </a:prstGeom>
          <a:noFill/>
          <a:ln w="38100" cap="flat" cmpd="sng">
            <a:solidFill>
              <a:srgbClr val="E69138"/>
            </a:solidFill>
            <a:prstDash val="solid"/>
            <a:round/>
            <a:headEnd type="none" w="med" len="med"/>
            <a:tailEnd type="triangle" w="med" len="med"/>
          </a:ln>
        </p:spPr>
      </p:cxnSp>
      <p:sp>
        <p:nvSpPr>
          <p:cNvPr id="244" name="Google Shape;244;p33"/>
          <p:cNvSpPr txBox="1"/>
          <p:nvPr/>
        </p:nvSpPr>
        <p:spPr>
          <a:xfrm>
            <a:off x="4572000" y="427188"/>
            <a:ext cx="21882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FF9900"/>
                </a:solidFill>
                <a:latin typeface="Calibri"/>
                <a:ea typeface="Calibri"/>
                <a:cs typeface="Calibri"/>
                <a:sym typeface="Calibri"/>
              </a:rPr>
              <a:t>sans ...</a:t>
            </a:r>
            <a:endParaRPr sz="2400" b="1">
              <a:solidFill>
                <a:srgbClr val="FF9900"/>
              </a:solidFill>
              <a:latin typeface="Calibri"/>
              <a:ea typeface="Calibri"/>
              <a:cs typeface="Calibri"/>
              <a:sym typeface="Calibri"/>
            </a:endParaRPr>
          </a:p>
        </p:txBody>
      </p:sp>
      <p:cxnSp>
        <p:nvCxnSpPr>
          <p:cNvPr id="245" name="Google Shape;245;p33"/>
          <p:cNvCxnSpPr/>
          <p:nvPr/>
        </p:nvCxnSpPr>
        <p:spPr>
          <a:xfrm flipH="1">
            <a:off x="2095600" y="2422825"/>
            <a:ext cx="13800" cy="462600"/>
          </a:xfrm>
          <a:prstGeom prst="straightConnector1">
            <a:avLst/>
          </a:prstGeom>
          <a:noFill/>
          <a:ln w="38100" cap="flat" cmpd="sng">
            <a:solidFill>
              <a:srgbClr val="E69138"/>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49"/>
        <p:cNvGrpSpPr/>
        <p:nvPr/>
      </p:nvGrpSpPr>
      <p:grpSpPr>
        <a:xfrm>
          <a:off x="0" y="0"/>
          <a:ext cx="0" cy="0"/>
          <a:chOff x="0" y="0"/>
          <a:chExt cx="0" cy="0"/>
        </a:xfrm>
      </p:grpSpPr>
      <p:grpSp>
        <p:nvGrpSpPr>
          <p:cNvPr id="250" name="Google Shape;250;p34"/>
          <p:cNvGrpSpPr/>
          <p:nvPr/>
        </p:nvGrpSpPr>
        <p:grpSpPr>
          <a:xfrm>
            <a:off x="1449650" y="1793225"/>
            <a:ext cx="2061674" cy="2426800"/>
            <a:chOff x="3038875" y="1932825"/>
            <a:chExt cx="2061674" cy="2426800"/>
          </a:xfrm>
        </p:grpSpPr>
        <p:pic>
          <p:nvPicPr>
            <p:cNvPr id="251" name="Google Shape;251;p34"/>
            <p:cNvPicPr preferRelativeResize="0"/>
            <p:nvPr/>
          </p:nvPicPr>
          <p:blipFill rotWithShape="1">
            <a:blip r:embed="rId3">
              <a:alphaModFix/>
            </a:blip>
            <a:srcRect l="15113" t="8768" r="17713" b="12160"/>
            <a:stretch/>
          </p:blipFill>
          <p:spPr>
            <a:xfrm>
              <a:off x="3038875" y="1932825"/>
              <a:ext cx="2061674" cy="2426800"/>
            </a:xfrm>
            <a:prstGeom prst="rect">
              <a:avLst/>
            </a:prstGeom>
            <a:noFill/>
            <a:ln>
              <a:noFill/>
            </a:ln>
          </p:spPr>
        </p:pic>
        <p:sp>
          <p:nvSpPr>
            <p:cNvPr id="252" name="Google Shape;252;p34"/>
            <p:cNvSpPr txBox="1"/>
            <p:nvPr/>
          </p:nvSpPr>
          <p:spPr>
            <a:xfrm>
              <a:off x="3649900" y="2727475"/>
              <a:ext cx="1073700" cy="6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latin typeface="Caveat"/>
                  <a:ea typeface="Caveat"/>
                  <a:cs typeface="Caveat"/>
                  <a:sym typeface="Caveat"/>
                </a:rPr>
                <a:t>T</a:t>
              </a:r>
              <a:r>
                <a:rPr lang="fr" sz="1800" b="1">
                  <a:latin typeface="Caveat"/>
                  <a:ea typeface="Caveat"/>
                  <a:cs typeface="Caveat"/>
                  <a:sym typeface="Caveat"/>
                </a:rPr>
                <a:t>utos </a:t>
              </a:r>
              <a:r>
                <a:rPr lang="fr" b="1">
                  <a:latin typeface="Caveat"/>
                  <a:ea typeface="Caveat"/>
                  <a:cs typeface="Caveat"/>
                  <a:sym typeface="Caveat"/>
                </a:rPr>
                <a:t>DANE</a:t>
              </a:r>
              <a:endParaRPr b="1">
                <a:latin typeface="Caveat"/>
                <a:ea typeface="Caveat"/>
                <a:cs typeface="Caveat"/>
                <a:sym typeface="Caveat"/>
              </a:endParaRPr>
            </a:p>
          </p:txBody>
        </p:sp>
      </p:grpSp>
      <p:pic>
        <p:nvPicPr>
          <p:cNvPr id="253" name="Google Shape;253;p34"/>
          <p:cNvPicPr preferRelativeResize="0"/>
          <p:nvPr/>
        </p:nvPicPr>
        <p:blipFill>
          <a:blip r:embed="rId4">
            <a:alphaModFix/>
          </a:blip>
          <a:stretch>
            <a:fillRect/>
          </a:stretch>
        </p:blipFill>
        <p:spPr>
          <a:xfrm>
            <a:off x="5575101" y="2025325"/>
            <a:ext cx="2156250" cy="1808925"/>
          </a:xfrm>
          <a:prstGeom prst="rect">
            <a:avLst/>
          </a:prstGeom>
          <a:noFill/>
          <a:ln>
            <a:noFill/>
          </a:ln>
        </p:spPr>
      </p:pic>
      <p:pic>
        <p:nvPicPr>
          <p:cNvPr id="254" name="Google Shape;254;p34"/>
          <p:cNvPicPr preferRelativeResize="0"/>
          <p:nvPr/>
        </p:nvPicPr>
        <p:blipFill>
          <a:blip r:embed="rId5">
            <a:alphaModFix/>
          </a:blip>
          <a:stretch>
            <a:fillRect/>
          </a:stretch>
        </p:blipFill>
        <p:spPr>
          <a:xfrm>
            <a:off x="1157150" y="302725"/>
            <a:ext cx="2646675" cy="964375"/>
          </a:xfrm>
          <a:prstGeom prst="rect">
            <a:avLst/>
          </a:prstGeom>
          <a:noFill/>
          <a:ln>
            <a:noFill/>
          </a:ln>
        </p:spPr>
      </p:pic>
      <p:cxnSp>
        <p:nvCxnSpPr>
          <p:cNvPr id="255" name="Google Shape;255;p34"/>
          <p:cNvCxnSpPr/>
          <p:nvPr/>
        </p:nvCxnSpPr>
        <p:spPr>
          <a:xfrm>
            <a:off x="3734400" y="3038850"/>
            <a:ext cx="1675200" cy="32100"/>
          </a:xfrm>
          <a:prstGeom prst="straightConnector1">
            <a:avLst/>
          </a:prstGeom>
          <a:noFill/>
          <a:ln w="38100" cap="flat" cmpd="sng">
            <a:solidFill>
              <a:srgbClr val="E69138"/>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4800">
                <a:solidFill>
                  <a:srgbClr val="0B5394"/>
                </a:solidFill>
                <a:latin typeface="Calibri"/>
                <a:ea typeface="Calibri"/>
                <a:cs typeface="Calibri"/>
                <a:sym typeface="Calibri"/>
              </a:rPr>
              <a:t>Premiers usages “métier”</a:t>
            </a:r>
            <a:endParaRPr sz="4800">
              <a:solidFill>
                <a:srgbClr val="0B5394"/>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207050" y="2139150"/>
            <a:ext cx="4045200" cy="1482300"/>
          </a:xfrm>
          <a:prstGeom prst="rect">
            <a:avLst/>
          </a:prstGeom>
        </p:spPr>
        <p:txBody>
          <a:bodyPr spcFirstLastPara="1" wrap="square" lIns="91425" tIns="91425" rIns="91425" bIns="91425" anchor="b" anchorCtr="0">
            <a:noAutofit/>
          </a:bodyPr>
          <a:lstStyle/>
          <a:p>
            <a:pPr marL="0" lvl="0" indent="0" algn="l" rtl="0">
              <a:lnSpc>
                <a:spcPct val="115000"/>
              </a:lnSpc>
              <a:spcBef>
                <a:spcPts val="500"/>
              </a:spcBef>
              <a:spcAft>
                <a:spcPts val="0"/>
              </a:spcAft>
              <a:buNone/>
            </a:pPr>
            <a:endParaRPr sz="1100"/>
          </a:p>
          <a:p>
            <a:pPr marL="139700" lvl="0" indent="0" algn="l" rtl="0">
              <a:lnSpc>
                <a:spcPct val="115000"/>
              </a:lnSpc>
              <a:spcBef>
                <a:spcPts val="500"/>
              </a:spcBef>
              <a:spcAft>
                <a:spcPts val="0"/>
              </a:spcAft>
              <a:buNone/>
            </a:pPr>
            <a:endParaRPr sz="1200" b="1">
              <a:latin typeface="Trebuchet MS"/>
              <a:ea typeface="Trebuchet MS"/>
              <a:cs typeface="Trebuchet MS"/>
              <a:sym typeface="Trebuchet MS"/>
            </a:endParaRPr>
          </a:p>
          <a:p>
            <a:pPr marL="0" lvl="0" indent="0" algn="ctr" rtl="0">
              <a:spcBef>
                <a:spcPts val="0"/>
              </a:spcBef>
              <a:spcAft>
                <a:spcPts val="0"/>
              </a:spcAft>
              <a:buNone/>
            </a:pPr>
            <a:endParaRPr/>
          </a:p>
        </p:txBody>
      </p:sp>
      <p:pic>
        <p:nvPicPr>
          <p:cNvPr id="266" name="Google Shape;266;p36"/>
          <p:cNvPicPr preferRelativeResize="0"/>
          <p:nvPr/>
        </p:nvPicPr>
        <p:blipFill>
          <a:blip r:embed="rId3">
            <a:alphaModFix/>
          </a:blip>
          <a:stretch>
            <a:fillRect/>
          </a:stretch>
        </p:blipFill>
        <p:spPr>
          <a:xfrm>
            <a:off x="1452900" y="3049575"/>
            <a:ext cx="1659525" cy="1659525"/>
          </a:xfrm>
          <a:prstGeom prst="rect">
            <a:avLst/>
          </a:prstGeom>
          <a:noFill/>
          <a:ln>
            <a:noFill/>
          </a:ln>
        </p:spPr>
      </p:pic>
      <p:pic>
        <p:nvPicPr>
          <p:cNvPr id="267" name="Google Shape;267;p36"/>
          <p:cNvPicPr preferRelativeResize="0"/>
          <p:nvPr/>
        </p:nvPicPr>
        <p:blipFill>
          <a:blip r:embed="rId4">
            <a:alphaModFix/>
          </a:blip>
          <a:stretch>
            <a:fillRect/>
          </a:stretch>
        </p:blipFill>
        <p:spPr>
          <a:xfrm>
            <a:off x="5856688" y="2656738"/>
            <a:ext cx="2143125" cy="2143125"/>
          </a:xfrm>
          <a:prstGeom prst="rect">
            <a:avLst/>
          </a:prstGeom>
          <a:noFill/>
          <a:ln>
            <a:noFill/>
          </a:ln>
        </p:spPr>
      </p:pic>
      <p:pic>
        <p:nvPicPr>
          <p:cNvPr id="268" name="Google Shape;268;p36"/>
          <p:cNvPicPr preferRelativeResize="0"/>
          <p:nvPr/>
        </p:nvPicPr>
        <p:blipFill>
          <a:blip r:embed="rId5">
            <a:alphaModFix/>
          </a:blip>
          <a:stretch>
            <a:fillRect/>
          </a:stretch>
        </p:blipFill>
        <p:spPr>
          <a:xfrm>
            <a:off x="5837888" y="283825"/>
            <a:ext cx="2040226" cy="2040226"/>
          </a:xfrm>
          <a:prstGeom prst="rect">
            <a:avLst/>
          </a:prstGeom>
          <a:noFill/>
          <a:ln>
            <a:noFill/>
          </a:ln>
        </p:spPr>
      </p:pic>
      <p:pic>
        <p:nvPicPr>
          <p:cNvPr id="269" name="Google Shape;269;p36"/>
          <p:cNvPicPr preferRelativeResize="0"/>
          <p:nvPr/>
        </p:nvPicPr>
        <p:blipFill>
          <a:blip r:embed="rId6">
            <a:alphaModFix/>
          </a:blip>
          <a:stretch>
            <a:fillRect/>
          </a:stretch>
        </p:blipFill>
        <p:spPr>
          <a:xfrm>
            <a:off x="3112425" y="662798"/>
            <a:ext cx="1282275" cy="1282275"/>
          </a:xfrm>
          <a:prstGeom prst="rect">
            <a:avLst/>
          </a:prstGeom>
          <a:noFill/>
          <a:ln>
            <a:noFill/>
          </a:ln>
        </p:spPr>
      </p:pic>
      <p:pic>
        <p:nvPicPr>
          <p:cNvPr id="270" name="Google Shape;270;p36"/>
          <p:cNvPicPr preferRelativeResize="0"/>
          <p:nvPr/>
        </p:nvPicPr>
        <p:blipFill>
          <a:blip r:embed="rId7">
            <a:alphaModFix/>
          </a:blip>
          <a:stretch>
            <a:fillRect/>
          </a:stretch>
        </p:blipFill>
        <p:spPr>
          <a:xfrm>
            <a:off x="207050" y="616287"/>
            <a:ext cx="1393875" cy="137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2540400" y="1369357"/>
            <a:ext cx="4063200" cy="2704568"/>
          </a:xfrm>
          <a:prstGeom prst="rect">
            <a:avLst/>
          </a:prstGeom>
          <a:noFill/>
          <a:ln>
            <a:noFill/>
          </a:ln>
        </p:spPr>
      </p:pic>
      <p:sp>
        <p:nvSpPr>
          <p:cNvPr id="67" name="Google Shape;67;p15"/>
          <p:cNvSpPr txBox="1"/>
          <p:nvPr/>
        </p:nvSpPr>
        <p:spPr>
          <a:xfrm>
            <a:off x="456800" y="882450"/>
            <a:ext cx="2894100" cy="13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000" b="1">
                <a:solidFill>
                  <a:srgbClr val="666666"/>
                </a:solidFill>
                <a:latin typeface="Calibri"/>
                <a:ea typeface="Calibri"/>
                <a:cs typeface="Calibri"/>
                <a:sym typeface="Calibri"/>
              </a:rPr>
              <a:t>Formation des ENSEIGNANTS </a:t>
            </a:r>
            <a:endParaRPr sz="3000" b="1">
              <a:solidFill>
                <a:srgbClr val="666666"/>
              </a:solidFill>
              <a:latin typeface="Calibri"/>
              <a:ea typeface="Calibri"/>
              <a:cs typeface="Calibri"/>
              <a:sym typeface="Calibri"/>
            </a:endParaRPr>
          </a:p>
          <a:p>
            <a:pPr marL="0" lvl="0" indent="0" algn="l" rtl="0">
              <a:spcBef>
                <a:spcPts val="0"/>
              </a:spcBef>
              <a:spcAft>
                <a:spcPts val="0"/>
              </a:spcAft>
              <a:buNone/>
            </a:pPr>
            <a:r>
              <a:rPr lang="fr" sz="3000" b="1">
                <a:solidFill>
                  <a:srgbClr val="666666"/>
                </a:solidFill>
                <a:latin typeface="Calibri"/>
                <a:ea typeface="Calibri"/>
                <a:cs typeface="Calibri"/>
                <a:sym typeface="Calibri"/>
              </a:rPr>
              <a:t>par la DANE</a:t>
            </a:r>
            <a:endParaRPr sz="3000" b="1">
              <a:solidFill>
                <a:srgbClr val="666666"/>
              </a:solidFill>
              <a:latin typeface="Calibri"/>
              <a:ea typeface="Calibri"/>
              <a:cs typeface="Calibri"/>
              <a:sym typeface="Calibri"/>
            </a:endParaRPr>
          </a:p>
        </p:txBody>
      </p:sp>
      <p:sp>
        <p:nvSpPr>
          <p:cNvPr id="68" name="Google Shape;68;p15"/>
          <p:cNvSpPr txBox="1"/>
          <p:nvPr/>
        </p:nvSpPr>
        <p:spPr>
          <a:xfrm>
            <a:off x="6335550" y="882450"/>
            <a:ext cx="2894100" cy="16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000" b="1">
                <a:solidFill>
                  <a:srgbClr val="666666"/>
                </a:solidFill>
                <a:latin typeface="Calibri"/>
                <a:ea typeface="Calibri"/>
                <a:cs typeface="Calibri"/>
                <a:sym typeface="Calibri"/>
              </a:rPr>
              <a:t>Formation des ÉLÈVES par les ENSEIGNANTS  </a:t>
            </a:r>
            <a:endParaRPr sz="3000" b="1">
              <a:solidFill>
                <a:srgbClr val="666666"/>
              </a:solidFill>
              <a:latin typeface="Calibri"/>
              <a:ea typeface="Calibri"/>
              <a:cs typeface="Calibri"/>
              <a:sym typeface="Calibri"/>
            </a:endParaRPr>
          </a:p>
        </p:txBody>
      </p:sp>
      <p:sp>
        <p:nvSpPr>
          <p:cNvPr id="69" name="Google Shape;69;p15"/>
          <p:cNvSpPr txBox="1"/>
          <p:nvPr/>
        </p:nvSpPr>
        <p:spPr>
          <a:xfrm>
            <a:off x="2349650" y="4401375"/>
            <a:ext cx="5454000" cy="6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000" b="1">
                <a:solidFill>
                  <a:srgbClr val="666666"/>
                </a:solidFill>
                <a:latin typeface="Calibri"/>
                <a:ea typeface="Calibri"/>
                <a:cs typeface="Calibri"/>
                <a:sym typeface="Calibri"/>
              </a:rPr>
              <a:t>Accompagnement par les pairs</a:t>
            </a:r>
            <a:endParaRPr sz="3000" b="1">
              <a:solidFill>
                <a:srgbClr val="66666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36050" y="2052875"/>
            <a:ext cx="8271900" cy="8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solidFill>
                  <a:srgbClr val="0B5394"/>
                </a:solidFill>
                <a:latin typeface="Calibri"/>
                <a:ea typeface="Calibri"/>
                <a:cs typeface="Calibri"/>
                <a:sym typeface="Calibri"/>
              </a:rPr>
              <a:t>Les différents Intervenants </a:t>
            </a:r>
            <a:endParaRPr>
              <a:solidFill>
                <a:srgbClr val="0B5394"/>
              </a:solidFill>
              <a:latin typeface="Calibri"/>
              <a:ea typeface="Calibri"/>
              <a:cs typeface="Calibri"/>
              <a:sym typeface="Calibri"/>
            </a:endParaRPr>
          </a:p>
          <a:p>
            <a:pPr marL="0" lvl="0" indent="0" algn="ctr" rtl="0">
              <a:spcBef>
                <a:spcPts val="0"/>
              </a:spcBef>
              <a:spcAft>
                <a:spcPts val="0"/>
              </a:spcAft>
              <a:buNone/>
            </a:pPr>
            <a:r>
              <a:rPr lang="fr" sz="2400">
                <a:solidFill>
                  <a:srgbClr val="0B5394"/>
                </a:solidFill>
                <a:latin typeface="Calibri"/>
                <a:ea typeface="Calibri"/>
                <a:cs typeface="Calibri"/>
                <a:sym typeface="Calibri"/>
              </a:rPr>
              <a:t>et</a:t>
            </a:r>
            <a:endParaRPr sz="2400">
              <a:solidFill>
                <a:srgbClr val="0B5394"/>
              </a:solidFill>
              <a:latin typeface="Calibri"/>
              <a:ea typeface="Calibri"/>
              <a:cs typeface="Calibri"/>
              <a:sym typeface="Calibri"/>
            </a:endParaRPr>
          </a:p>
          <a:p>
            <a:pPr marL="0" lvl="0" indent="0" algn="ctr" rtl="0">
              <a:spcBef>
                <a:spcPts val="0"/>
              </a:spcBef>
              <a:spcAft>
                <a:spcPts val="0"/>
              </a:spcAft>
              <a:buNone/>
            </a:pPr>
            <a:endParaRPr>
              <a:solidFill>
                <a:srgbClr val="0B5394"/>
              </a:solidFill>
              <a:latin typeface="Calibri"/>
              <a:ea typeface="Calibri"/>
              <a:cs typeface="Calibri"/>
              <a:sym typeface="Calibri"/>
            </a:endParaRPr>
          </a:p>
        </p:txBody>
      </p:sp>
      <p:sp>
        <p:nvSpPr>
          <p:cNvPr id="75" name="Google Shape;75;p16"/>
          <p:cNvSpPr txBox="1">
            <a:spLocks noGrp="1"/>
          </p:cNvSpPr>
          <p:nvPr>
            <p:ph type="title"/>
          </p:nvPr>
        </p:nvSpPr>
        <p:spPr>
          <a:xfrm>
            <a:off x="436050" y="2280100"/>
            <a:ext cx="8271900" cy="8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solidFill>
                  <a:srgbClr val="0B5394"/>
                </a:solidFill>
                <a:latin typeface="Calibri"/>
                <a:ea typeface="Calibri"/>
                <a:cs typeface="Calibri"/>
                <a:sym typeface="Calibri"/>
              </a:rPr>
              <a:t>L’accompagnement des équipes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CBE6"/>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410803" y="3536505"/>
            <a:ext cx="1492575" cy="1118773"/>
          </a:xfrm>
          <a:prstGeom prst="rect">
            <a:avLst/>
          </a:prstGeom>
          <a:noFill/>
          <a:ln>
            <a:noFill/>
          </a:ln>
        </p:spPr>
      </p:pic>
      <p:pic>
        <p:nvPicPr>
          <p:cNvPr id="81" name="Google Shape;81;p17"/>
          <p:cNvPicPr preferRelativeResize="0"/>
          <p:nvPr/>
        </p:nvPicPr>
        <p:blipFill>
          <a:blip r:embed="rId4">
            <a:alphaModFix/>
          </a:blip>
          <a:stretch>
            <a:fillRect/>
          </a:stretch>
        </p:blipFill>
        <p:spPr>
          <a:xfrm>
            <a:off x="879275" y="2512538"/>
            <a:ext cx="2555651" cy="469200"/>
          </a:xfrm>
          <a:prstGeom prst="rect">
            <a:avLst/>
          </a:prstGeom>
          <a:noFill/>
          <a:ln>
            <a:noFill/>
          </a:ln>
        </p:spPr>
      </p:pic>
      <p:pic>
        <p:nvPicPr>
          <p:cNvPr id="82" name="Google Shape;82;p17"/>
          <p:cNvPicPr preferRelativeResize="0"/>
          <p:nvPr/>
        </p:nvPicPr>
        <p:blipFill>
          <a:blip r:embed="rId5">
            <a:alphaModFix/>
          </a:blip>
          <a:stretch>
            <a:fillRect/>
          </a:stretch>
        </p:blipFill>
        <p:spPr>
          <a:xfrm>
            <a:off x="1449000" y="460350"/>
            <a:ext cx="1416189" cy="1250475"/>
          </a:xfrm>
          <a:prstGeom prst="rect">
            <a:avLst/>
          </a:prstGeom>
          <a:noFill/>
          <a:ln>
            <a:noFill/>
          </a:ln>
        </p:spPr>
      </p:pic>
      <p:pic>
        <p:nvPicPr>
          <p:cNvPr id="83" name="Google Shape;83;p17"/>
          <p:cNvPicPr preferRelativeResize="0"/>
          <p:nvPr/>
        </p:nvPicPr>
        <p:blipFill>
          <a:blip r:embed="rId6">
            <a:alphaModFix/>
          </a:blip>
          <a:stretch>
            <a:fillRect/>
          </a:stretch>
        </p:blipFill>
        <p:spPr>
          <a:xfrm>
            <a:off x="6950825" y="136325"/>
            <a:ext cx="1898500" cy="1898500"/>
          </a:xfrm>
          <a:prstGeom prst="rect">
            <a:avLst/>
          </a:prstGeom>
          <a:noFill/>
          <a:ln>
            <a:noFill/>
          </a:ln>
        </p:spPr>
      </p:pic>
      <p:pic>
        <p:nvPicPr>
          <p:cNvPr id="84" name="Google Shape;84;p17"/>
          <p:cNvPicPr preferRelativeResize="0"/>
          <p:nvPr/>
        </p:nvPicPr>
        <p:blipFill rotWithShape="1">
          <a:blip r:embed="rId7">
            <a:alphaModFix/>
          </a:blip>
          <a:srcRect t="11805" b="54608"/>
          <a:stretch/>
        </p:blipFill>
        <p:spPr>
          <a:xfrm>
            <a:off x="4671025" y="2314038"/>
            <a:ext cx="2220700" cy="1118775"/>
          </a:xfrm>
          <a:prstGeom prst="rect">
            <a:avLst/>
          </a:prstGeom>
          <a:noFill/>
          <a:ln>
            <a:noFill/>
          </a:ln>
        </p:spPr>
      </p:pic>
      <p:pic>
        <p:nvPicPr>
          <p:cNvPr id="85" name="Google Shape;85;p17"/>
          <p:cNvPicPr preferRelativeResize="0"/>
          <p:nvPr/>
        </p:nvPicPr>
        <p:blipFill>
          <a:blip r:embed="rId8">
            <a:alphaModFix/>
          </a:blip>
          <a:stretch>
            <a:fillRect/>
          </a:stretch>
        </p:blipFill>
        <p:spPr>
          <a:xfrm>
            <a:off x="7585521" y="3536500"/>
            <a:ext cx="1416200" cy="1416200"/>
          </a:xfrm>
          <a:prstGeom prst="rect">
            <a:avLst/>
          </a:prstGeom>
          <a:noFill/>
          <a:ln>
            <a:noFill/>
          </a:ln>
        </p:spPr>
      </p:pic>
      <p:sp>
        <p:nvSpPr>
          <p:cNvPr id="86" name="Google Shape;86;p17"/>
          <p:cNvSpPr txBox="1"/>
          <p:nvPr/>
        </p:nvSpPr>
        <p:spPr>
          <a:xfrm>
            <a:off x="4867825" y="777375"/>
            <a:ext cx="27177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800" b="1">
                <a:solidFill>
                  <a:srgbClr val="1C4587"/>
                </a:solidFill>
                <a:latin typeface="Calibri"/>
                <a:ea typeface="Calibri"/>
                <a:cs typeface="Calibri"/>
                <a:sym typeface="Calibri"/>
              </a:rPr>
              <a:t>Accompagnement de proximité</a:t>
            </a:r>
            <a:endParaRPr sz="1800" b="1">
              <a:solidFill>
                <a:srgbClr val="1C4587"/>
              </a:solidFill>
              <a:latin typeface="Calibri"/>
              <a:ea typeface="Calibri"/>
              <a:cs typeface="Calibri"/>
              <a:sym typeface="Calibri"/>
            </a:endParaRPr>
          </a:p>
        </p:txBody>
      </p:sp>
      <p:sp>
        <p:nvSpPr>
          <p:cNvPr id="87" name="Google Shape;87;p17"/>
          <p:cNvSpPr txBox="1"/>
          <p:nvPr/>
        </p:nvSpPr>
        <p:spPr>
          <a:xfrm>
            <a:off x="7111725" y="2693125"/>
            <a:ext cx="1737600" cy="37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fr" sz="1800" b="1">
                <a:solidFill>
                  <a:srgbClr val="1C4587"/>
                </a:solidFill>
                <a:latin typeface="Calibri"/>
                <a:ea typeface="Calibri"/>
                <a:cs typeface="Calibri"/>
                <a:sym typeface="Calibri"/>
              </a:rPr>
              <a:t>Formation</a:t>
            </a:r>
            <a:r>
              <a:rPr lang="fr" sz="1800"/>
              <a:t> </a:t>
            </a:r>
            <a:r>
              <a:rPr lang="fr" sz="1800" b="1">
                <a:solidFill>
                  <a:srgbClr val="1C4587"/>
                </a:solidFill>
                <a:latin typeface="Calibri"/>
                <a:ea typeface="Calibri"/>
                <a:cs typeface="Calibri"/>
                <a:sym typeface="Calibri"/>
              </a:rPr>
              <a:t>ANT</a:t>
            </a:r>
            <a:endParaRPr sz="1800"/>
          </a:p>
        </p:txBody>
      </p:sp>
      <p:sp>
        <p:nvSpPr>
          <p:cNvPr id="88" name="Google Shape;88;p17"/>
          <p:cNvSpPr txBox="1"/>
          <p:nvPr/>
        </p:nvSpPr>
        <p:spPr>
          <a:xfrm>
            <a:off x="4594825" y="4247450"/>
            <a:ext cx="3468300" cy="3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1C4587"/>
                </a:solidFill>
                <a:latin typeface="Calibri"/>
                <a:ea typeface="Calibri"/>
                <a:cs typeface="Calibri"/>
                <a:sym typeface="Calibri"/>
              </a:rPr>
              <a:t>Formateurs académiques disciplinaire</a:t>
            </a:r>
            <a:r>
              <a:rPr lang="fr" sz="1800" b="1">
                <a:latin typeface="Calibri"/>
                <a:ea typeface="Calibri"/>
                <a:cs typeface="Calibri"/>
                <a:sym typeface="Calibri"/>
              </a:rPr>
              <a:t>s</a:t>
            </a:r>
            <a:endParaRPr sz="18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4800" dirty="0">
                <a:solidFill>
                  <a:srgbClr val="0B5394"/>
                </a:solidFill>
                <a:latin typeface="Calibri"/>
                <a:ea typeface="Calibri"/>
                <a:cs typeface="Calibri"/>
                <a:sym typeface="Calibri"/>
              </a:rPr>
              <a:t>Descriptif de </a:t>
            </a:r>
            <a:r>
              <a:rPr lang="fr" sz="4800" dirty="0" smtClean="0">
                <a:solidFill>
                  <a:srgbClr val="0B5394"/>
                </a:solidFill>
                <a:latin typeface="Calibri"/>
                <a:ea typeface="Calibri"/>
                <a:cs typeface="Calibri"/>
                <a:sym typeface="Calibri"/>
              </a:rPr>
              <a:t>l’ordinateur</a:t>
            </a:r>
            <a:endParaRPr sz="4800" dirty="0">
              <a:solidFill>
                <a:srgbClr val="0B5394"/>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65500" y="1233175"/>
            <a:ext cx="4245000" cy="1482300"/>
          </a:xfrm>
          <a:prstGeom prst="rect">
            <a:avLst/>
          </a:prstGeom>
        </p:spPr>
        <p:txBody>
          <a:bodyPr spcFirstLastPara="1" wrap="square" lIns="91425" tIns="91425" rIns="91425" bIns="91425" anchor="b" anchorCtr="0">
            <a:noAutofit/>
          </a:bodyPr>
          <a:lstStyle/>
          <a:p>
            <a:pPr marL="139700" lvl="0" indent="0" algn="l" rtl="0">
              <a:lnSpc>
                <a:spcPct val="115000"/>
              </a:lnSpc>
              <a:spcBef>
                <a:spcPts val="500"/>
              </a:spcBef>
              <a:spcAft>
                <a:spcPts val="0"/>
              </a:spcAft>
              <a:buClr>
                <a:schemeClr val="dk1"/>
              </a:buClr>
              <a:buSzPts val="1100"/>
              <a:buFont typeface="Arial"/>
              <a:buNone/>
            </a:pPr>
            <a:endParaRPr sz="2400" b="1">
              <a:solidFill>
                <a:srgbClr val="D9D9D9"/>
              </a:solidFill>
              <a:latin typeface="Trebuchet MS"/>
              <a:ea typeface="Trebuchet MS"/>
              <a:cs typeface="Trebuchet MS"/>
              <a:sym typeface="Trebuchet MS"/>
            </a:endParaRPr>
          </a:p>
          <a:p>
            <a:pPr marL="0" lvl="0" indent="0" algn="ctr" rtl="0">
              <a:spcBef>
                <a:spcPts val="0"/>
              </a:spcBef>
              <a:spcAft>
                <a:spcPts val="0"/>
              </a:spcAft>
              <a:buNone/>
            </a:pPr>
            <a:endParaRPr/>
          </a:p>
        </p:txBody>
      </p:sp>
      <p:sp>
        <p:nvSpPr>
          <p:cNvPr id="99" name="Google Shape;99;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dirty="0"/>
          </a:p>
        </p:txBody>
      </p:sp>
      <p:pic>
        <p:nvPicPr>
          <p:cNvPr id="100" name="Google Shape;100;p19"/>
          <p:cNvPicPr preferRelativeResize="0"/>
          <p:nvPr/>
        </p:nvPicPr>
        <p:blipFill>
          <a:blip r:embed="rId3">
            <a:extLst>
              <a:ext uri="{28A0092B-C50C-407E-A947-70E740481C1C}">
                <a14:useLocalDpi xmlns:a14="http://schemas.microsoft.com/office/drawing/2010/main" val="0"/>
              </a:ext>
            </a:extLst>
          </a:blip>
          <a:stretch>
            <a:fillRect/>
          </a:stretch>
        </p:blipFill>
        <p:spPr>
          <a:xfrm>
            <a:off x="4534747" y="1393701"/>
            <a:ext cx="2866129" cy="1911350"/>
          </a:xfrm>
          <a:prstGeom prst="rect">
            <a:avLst/>
          </a:prstGeom>
          <a:noFill/>
          <a:ln>
            <a:noFill/>
          </a:ln>
        </p:spPr>
      </p:pic>
      <p:grpSp>
        <p:nvGrpSpPr>
          <p:cNvPr id="101" name="Google Shape;101;p19"/>
          <p:cNvGrpSpPr/>
          <p:nvPr/>
        </p:nvGrpSpPr>
        <p:grpSpPr>
          <a:xfrm>
            <a:off x="-136568" y="515887"/>
            <a:ext cx="3095558" cy="4111476"/>
            <a:chOff x="0" y="301223"/>
            <a:chExt cx="4510502" cy="4223396"/>
          </a:xfrm>
        </p:grpSpPr>
        <p:pic>
          <p:nvPicPr>
            <p:cNvPr id="102" name="Google Shape;102;p19"/>
            <p:cNvPicPr preferRelativeResize="0"/>
            <p:nvPr/>
          </p:nvPicPr>
          <p:blipFill>
            <a:blip r:embed="rId4">
              <a:alphaModFix/>
            </a:blip>
            <a:stretch>
              <a:fillRect/>
            </a:stretch>
          </p:blipFill>
          <p:spPr>
            <a:xfrm>
              <a:off x="0" y="1670325"/>
              <a:ext cx="4510502" cy="2854293"/>
            </a:xfrm>
            <a:prstGeom prst="rect">
              <a:avLst/>
            </a:prstGeom>
            <a:noFill/>
            <a:ln>
              <a:noFill/>
            </a:ln>
          </p:spPr>
        </p:pic>
        <p:pic>
          <p:nvPicPr>
            <p:cNvPr id="103" name="Google Shape;103;p19"/>
            <p:cNvPicPr preferRelativeResize="0"/>
            <p:nvPr/>
          </p:nvPicPr>
          <p:blipFill>
            <a:blip r:embed="rId5">
              <a:alphaModFix/>
            </a:blip>
            <a:stretch>
              <a:fillRect/>
            </a:stretch>
          </p:blipFill>
          <p:spPr>
            <a:xfrm rot="2043586">
              <a:off x="1147306" y="3437898"/>
              <a:ext cx="823212" cy="617054"/>
            </a:xfrm>
            <a:prstGeom prst="rect">
              <a:avLst/>
            </a:prstGeom>
            <a:noFill/>
            <a:ln>
              <a:noFill/>
            </a:ln>
          </p:spPr>
        </p:pic>
        <p:pic>
          <p:nvPicPr>
            <p:cNvPr id="104" name="Google Shape;104;p19"/>
            <p:cNvPicPr preferRelativeResize="0"/>
            <p:nvPr/>
          </p:nvPicPr>
          <p:blipFill>
            <a:blip r:embed="rId6">
              <a:alphaModFix/>
            </a:blip>
            <a:stretch>
              <a:fillRect/>
            </a:stretch>
          </p:blipFill>
          <p:spPr>
            <a:xfrm rot="-1471015">
              <a:off x="3056345" y="3028023"/>
              <a:ext cx="649561" cy="573556"/>
            </a:xfrm>
            <a:prstGeom prst="rect">
              <a:avLst/>
            </a:prstGeom>
            <a:noFill/>
            <a:ln>
              <a:noFill/>
            </a:ln>
          </p:spPr>
        </p:pic>
        <p:pic>
          <p:nvPicPr>
            <p:cNvPr id="105" name="Google Shape;105;p19"/>
            <p:cNvPicPr preferRelativeResize="0"/>
            <p:nvPr/>
          </p:nvPicPr>
          <p:blipFill rotWithShape="1">
            <a:blip r:embed="rId7">
              <a:alphaModFix/>
            </a:blip>
            <a:srcRect l="25160" b="59816"/>
            <a:stretch/>
          </p:blipFill>
          <p:spPr>
            <a:xfrm rot="-1630785">
              <a:off x="2145533" y="3497928"/>
              <a:ext cx="886012" cy="557742"/>
            </a:xfrm>
            <a:prstGeom prst="rect">
              <a:avLst/>
            </a:prstGeom>
            <a:noFill/>
            <a:ln>
              <a:noFill/>
            </a:ln>
          </p:spPr>
        </p:pic>
        <p:pic>
          <p:nvPicPr>
            <p:cNvPr id="106" name="Google Shape;106;p19"/>
            <p:cNvPicPr preferRelativeResize="0"/>
            <p:nvPr/>
          </p:nvPicPr>
          <p:blipFill>
            <a:blip r:embed="rId8">
              <a:alphaModFix/>
            </a:blip>
            <a:stretch>
              <a:fillRect/>
            </a:stretch>
          </p:blipFill>
          <p:spPr>
            <a:xfrm rot="1062381">
              <a:off x="1860366" y="468384"/>
              <a:ext cx="1216611" cy="753503"/>
            </a:xfrm>
            <a:prstGeom prst="rect">
              <a:avLst/>
            </a:prstGeom>
            <a:noFill/>
            <a:ln>
              <a:noFill/>
            </a:ln>
          </p:spPr>
        </p:pic>
        <p:pic>
          <p:nvPicPr>
            <p:cNvPr id="107" name="Google Shape;107;p19"/>
            <p:cNvPicPr preferRelativeResize="0"/>
            <p:nvPr/>
          </p:nvPicPr>
          <p:blipFill>
            <a:blip r:embed="rId8">
              <a:alphaModFix/>
            </a:blip>
            <a:stretch>
              <a:fillRect/>
            </a:stretch>
          </p:blipFill>
          <p:spPr>
            <a:xfrm rot="-161468">
              <a:off x="1646941" y="1124684"/>
              <a:ext cx="1216611" cy="753503"/>
            </a:xfrm>
            <a:prstGeom prst="rect">
              <a:avLst/>
            </a:prstGeom>
            <a:noFill/>
            <a:ln>
              <a:noFill/>
            </a:ln>
          </p:spPr>
        </p:pic>
        <p:pic>
          <p:nvPicPr>
            <p:cNvPr id="108" name="Google Shape;108;p19"/>
            <p:cNvPicPr preferRelativeResize="0"/>
            <p:nvPr/>
          </p:nvPicPr>
          <p:blipFill>
            <a:blip r:embed="rId8">
              <a:alphaModFix/>
            </a:blip>
            <a:stretch>
              <a:fillRect/>
            </a:stretch>
          </p:blipFill>
          <p:spPr>
            <a:xfrm rot="1526418">
              <a:off x="1646954" y="1830159"/>
              <a:ext cx="1216611" cy="753503"/>
            </a:xfrm>
            <a:prstGeom prst="rect">
              <a:avLst/>
            </a:prstGeom>
            <a:noFill/>
            <a:ln>
              <a:noFill/>
            </a:ln>
          </p:spPr>
        </p:pic>
        <p:pic>
          <p:nvPicPr>
            <p:cNvPr id="109" name="Google Shape;109;p19"/>
            <p:cNvPicPr preferRelativeResize="0"/>
            <p:nvPr/>
          </p:nvPicPr>
          <p:blipFill>
            <a:blip r:embed="rId8">
              <a:alphaModFix/>
            </a:blip>
            <a:stretch>
              <a:fillRect/>
            </a:stretch>
          </p:blipFill>
          <p:spPr>
            <a:xfrm rot="-815092">
              <a:off x="1606638" y="2485241"/>
              <a:ext cx="1064476" cy="659265"/>
            </a:xfrm>
            <a:prstGeom prst="rect">
              <a:avLst/>
            </a:prstGeom>
            <a:noFill/>
            <a:ln>
              <a:noFill/>
            </a:ln>
          </p:spPr>
        </p:pic>
      </p:grpSp>
      <p:pic>
        <p:nvPicPr>
          <p:cNvPr id="111" name="Google Shape;111;p19"/>
          <p:cNvPicPr preferRelativeResize="0"/>
          <p:nvPr/>
        </p:nvPicPr>
        <p:blipFill>
          <a:blip r:embed="rId9">
            <a:alphaModFix/>
          </a:blip>
          <a:stretch>
            <a:fillRect/>
          </a:stretch>
        </p:blipFill>
        <p:spPr>
          <a:xfrm>
            <a:off x="5342000" y="4754946"/>
            <a:ext cx="226228" cy="157740"/>
          </a:xfrm>
          <a:prstGeom prst="rect">
            <a:avLst/>
          </a:prstGeom>
          <a:noFill/>
          <a:ln>
            <a:noFill/>
          </a:ln>
        </p:spPr>
      </p:pic>
      <p:sp>
        <p:nvSpPr>
          <p:cNvPr id="2" name="ZoneTexte 1"/>
          <p:cNvSpPr txBox="1"/>
          <p:nvPr/>
        </p:nvSpPr>
        <p:spPr>
          <a:xfrm>
            <a:off x="2475266" y="806914"/>
            <a:ext cx="2772945" cy="3323987"/>
          </a:xfrm>
          <a:prstGeom prst="rect">
            <a:avLst/>
          </a:prstGeom>
          <a:solidFill>
            <a:schemeClr val="bg1">
              <a:lumMod val="95000"/>
            </a:schemeClr>
          </a:solidFill>
        </p:spPr>
        <p:txBody>
          <a:bodyPr wrap="square" rtlCol="0">
            <a:spAutoFit/>
          </a:bodyPr>
          <a:lstStyle/>
          <a:p>
            <a:r>
              <a:rPr lang="fr-FR" dirty="0" smtClean="0"/>
              <a:t>Windows</a:t>
            </a:r>
            <a:r>
              <a:rPr lang="fr-FR" dirty="0"/>
              <a:t>™ 10 Pro Education, </a:t>
            </a:r>
            <a:r>
              <a:rPr lang="fr-FR" dirty="0" smtClean="0"/>
              <a:t>Processeur </a:t>
            </a:r>
            <a:r>
              <a:rPr lang="fr-FR" dirty="0"/>
              <a:t>Intel® </a:t>
            </a:r>
            <a:r>
              <a:rPr lang="fr-FR" dirty="0" err="1"/>
              <a:t>Celeron</a:t>
            </a:r>
            <a:r>
              <a:rPr lang="fr-FR" dirty="0"/>
              <a:t> N3450 - 4 </a:t>
            </a:r>
            <a:r>
              <a:rPr lang="fr-FR" dirty="0" smtClean="0"/>
              <a:t>cœurs</a:t>
            </a:r>
          </a:p>
          <a:p>
            <a:r>
              <a:rPr lang="fr-FR" dirty="0" smtClean="0"/>
              <a:t>4 Go de RAM</a:t>
            </a:r>
          </a:p>
          <a:p>
            <a:r>
              <a:rPr lang="fr-FR" dirty="0" smtClean="0"/>
              <a:t>Disque Dur </a:t>
            </a:r>
            <a:r>
              <a:rPr lang="fr-FR" dirty="0"/>
              <a:t>de 64 Go SSD.</a:t>
            </a:r>
            <a:r>
              <a:rPr lang="fr-FR" dirty="0"/>
              <a:t/>
            </a:r>
            <a:br>
              <a:rPr lang="fr-FR" dirty="0"/>
            </a:br>
            <a:r>
              <a:rPr lang="fr-FR" dirty="0" smtClean="0"/>
              <a:t>Webcam </a:t>
            </a:r>
            <a:r>
              <a:rPr lang="fr-FR" dirty="0"/>
              <a:t>de 2 </a:t>
            </a:r>
            <a:r>
              <a:rPr lang="fr-FR" dirty="0" err="1" smtClean="0"/>
              <a:t>Mpx</a:t>
            </a:r>
            <a:endParaRPr lang="fr-FR" dirty="0" smtClean="0"/>
          </a:p>
          <a:p>
            <a:r>
              <a:rPr lang="fr-FR" dirty="0" err="1" smtClean="0"/>
              <a:t>Touchpad</a:t>
            </a:r>
            <a:r>
              <a:rPr lang="fr-FR" dirty="0" smtClean="0"/>
              <a:t> </a:t>
            </a:r>
            <a:r>
              <a:rPr lang="fr-FR" dirty="0"/>
              <a:t>et </a:t>
            </a:r>
            <a:r>
              <a:rPr lang="fr-FR" dirty="0" smtClean="0"/>
              <a:t>lecteur </a:t>
            </a:r>
            <a:r>
              <a:rPr lang="fr-FR" dirty="0"/>
              <a:t>d’empreinte. </a:t>
            </a:r>
            <a:r>
              <a:rPr lang="fr-FR" dirty="0" smtClean="0"/>
              <a:t>Carte micro-SD</a:t>
            </a:r>
          </a:p>
          <a:p>
            <a:r>
              <a:rPr lang="fr-FR" dirty="0" smtClean="0"/>
              <a:t>Port </a:t>
            </a:r>
            <a:r>
              <a:rPr lang="fr-FR" dirty="0"/>
              <a:t>mini </a:t>
            </a:r>
            <a:r>
              <a:rPr lang="fr-FR" dirty="0" smtClean="0"/>
              <a:t>HDMI</a:t>
            </a:r>
          </a:p>
          <a:p>
            <a:r>
              <a:rPr lang="fr-FR" dirty="0" smtClean="0"/>
              <a:t>Port </a:t>
            </a:r>
            <a:r>
              <a:rPr lang="fr-FR" dirty="0"/>
              <a:t>USB 2.0 et d'un port USB 3.0.</a:t>
            </a:r>
            <a:r>
              <a:rPr lang="fr-FR" dirty="0"/>
              <a:t/>
            </a:r>
            <a:br>
              <a:rPr lang="fr-FR" dirty="0"/>
            </a:br>
            <a:r>
              <a:rPr lang="fr-FR" dirty="0"/>
              <a:t>Le voyant d’alimentation et le bouton marche/arrêt sont visibles sur le clavier de l’appareil.</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15"/>
        <p:cNvGrpSpPr/>
        <p:nvPr/>
      </p:nvGrpSpPr>
      <p:grpSpPr>
        <a:xfrm>
          <a:off x="0" y="0"/>
          <a:ext cx="0" cy="0"/>
          <a:chOff x="0" y="0"/>
          <a:chExt cx="0" cy="0"/>
        </a:xfrm>
      </p:grpSpPr>
      <p:cxnSp>
        <p:nvCxnSpPr>
          <p:cNvPr id="118" name="Google Shape;118;p20"/>
          <p:cNvCxnSpPr/>
          <p:nvPr/>
        </p:nvCxnSpPr>
        <p:spPr>
          <a:xfrm>
            <a:off x="5624818" y="1178653"/>
            <a:ext cx="2063213" cy="344960"/>
          </a:xfrm>
          <a:prstGeom prst="straightConnector1">
            <a:avLst/>
          </a:prstGeom>
          <a:noFill/>
          <a:ln w="19050" cap="flat" cmpd="sng">
            <a:solidFill>
              <a:srgbClr val="0000FF"/>
            </a:solidFill>
            <a:prstDash val="solid"/>
            <a:round/>
            <a:headEnd type="none" w="med" len="med"/>
            <a:tailEnd type="triangle" w="med" len="med"/>
          </a:ln>
        </p:spPr>
      </p:cxnSp>
      <p:cxnSp>
        <p:nvCxnSpPr>
          <p:cNvPr id="119" name="Google Shape;119;p20"/>
          <p:cNvCxnSpPr>
            <a:stCxn id="120" idx="3"/>
          </p:cNvCxnSpPr>
          <p:nvPr/>
        </p:nvCxnSpPr>
        <p:spPr>
          <a:xfrm flipH="1">
            <a:off x="721453" y="738300"/>
            <a:ext cx="1718588" cy="310324"/>
          </a:xfrm>
          <a:prstGeom prst="straightConnector1">
            <a:avLst/>
          </a:prstGeom>
          <a:noFill/>
          <a:ln w="19050" cap="flat" cmpd="sng">
            <a:solidFill>
              <a:srgbClr val="0000FF"/>
            </a:solidFill>
            <a:prstDash val="solid"/>
            <a:round/>
            <a:headEnd type="none" w="med" len="med"/>
            <a:tailEnd type="triangle" w="med" len="med"/>
          </a:ln>
        </p:spPr>
      </p:cxnSp>
      <p:cxnSp>
        <p:nvCxnSpPr>
          <p:cNvPr id="121" name="Google Shape;121;p20"/>
          <p:cNvCxnSpPr>
            <a:stCxn id="129" idx="3"/>
          </p:cNvCxnSpPr>
          <p:nvPr/>
        </p:nvCxnSpPr>
        <p:spPr>
          <a:xfrm flipV="1">
            <a:off x="6036308" y="3783848"/>
            <a:ext cx="1651723" cy="155390"/>
          </a:xfrm>
          <a:prstGeom prst="straightConnector1">
            <a:avLst/>
          </a:prstGeom>
          <a:noFill/>
          <a:ln w="19050" cap="flat" cmpd="sng">
            <a:solidFill>
              <a:srgbClr val="0000FF"/>
            </a:solidFill>
            <a:prstDash val="solid"/>
            <a:round/>
            <a:headEnd type="none" w="med" len="med"/>
            <a:tailEnd type="triangle" w="med" len="med"/>
          </a:ln>
        </p:spPr>
      </p:cxnSp>
      <p:pic>
        <p:nvPicPr>
          <p:cNvPr id="120" name="Google Shape;120;p20"/>
          <p:cNvPicPr preferRelativeResize="0"/>
          <p:nvPr/>
        </p:nvPicPr>
        <p:blipFill>
          <a:blip r:embed="rId3">
            <a:alphaModFix/>
          </a:blip>
          <a:stretch>
            <a:fillRect/>
          </a:stretch>
        </p:blipFill>
        <p:spPr>
          <a:xfrm rot="21410170" flipH="1">
            <a:off x="2439455" y="340222"/>
            <a:ext cx="769291" cy="753698"/>
          </a:xfrm>
          <a:prstGeom prst="rect">
            <a:avLst/>
          </a:prstGeom>
          <a:noFill/>
          <a:ln>
            <a:noFill/>
          </a:ln>
        </p:spPr>
      </p:pic>
      <p:pic>
        <p:nvPicPr>
          <p:cNvPr id="129" name="Google Shape;129;p20"/>
          <p:cNvPicPr preferRelativeResize="0"/>
          <p:nvPr/>
        </p:nvPicPr>
        <p:blipFill>
          <a:blip r:embed="rId4">
            <a:alphaModFix/>
          </a:blip>
          <a:stretch>
            <a:fillRect/>
          </a:stretch>
        </p:blipFill>
        <p:spPr>
          <a:xfrm>
            <a:off x="5070679" y="3539788"/>
            <a:ext cx="965629" cy="798899"/>
          </a:xfrm>
          <a:prstGeom prst="rect">
            <a:avLst/>
          </a:prstGeom>
          <a:noFill/>
          <a:ln>
            <a:noFill/>
          </a:ln>
        </p:spPr>
      </p:pic>
      <p:pic>
        <p:nvPicPr>
          <p:cNvPr id="127" name="Google Shape;127;p20"/>
          <p:cNvPicPr preferRelativeResize="0"/>
          <p:nvPr/>
        </p:nvPicPr>
        <p:blipFill>
          <a:blip r:embed="rId5">
            <a:alphaModFix/>
          </a:blip>
          <a:stretch>
            <a:fillRect/>
          </a:stretch>
        </p:blipFill>
        <p:spPr>
          <a:xfrm>
            <a:off x="2323825" y="1588613"/>
            <a:ext cx="1158700" cy="1158700"/>
          </a:xfrm>
          <a:prstGeom prst="rect">
            <a:avLst/>
          </a:prstGeom>
          <a:noFill/>
          <a:ln>
            <a:noFill/>
          </a:ln>
        </p:spPr>
      </p:pic>
      <p:pic>
        <p:nvPicPr>
          <p:cNvPr id="16" name="Image 15"/>
          <p:cNvPicPr/>
          <p:nvPr/>
        </p:nvPicPr>
        <p:blipFill rotWithShape="1">
          <a:blip r:embed="rId6" cstate="print">
            <a:extLst>
              <a:ext uri="{28A0092B-C50C-407E-A947-70E740481C1C}">
                <a14:useLocalDpi xmlns:a14="http://schemas.microsoft.com/office/drawing/2010/main" val="0"/>
              </a:ext>
            </a:extLst>
          </a:blip>
          <a:srcRect l="1627" t="45201" r="13821" b="32757"/>
          <a:stretch/>
        </p:blipFill>
        <p:spPr bwMode="auto">
          <a:xfrm rot="5400000">
            <a:off x="-1574554" y="2133384"/>
            <a:ext cx="4468428" cy="635312"/>
          </a:xfrm>
          <a:prstGeom prst="rect">
            <a:avLst/>
          </a:prstGeom>
          <a:ln>
            <a:noFill/>
          </a:ln>
          <a:extLst>
            <a:ext uri="{53640926-AAD7-44D8-BBD7-CCE9431645EC}">
              <a14:shadowObscured xmlns:a14="http://schemas.microsoft.com/office/drawing/2010/main"/>
            </a:ext>
          </a:extLst>
        </p:spPr>
      </p:pic>
      <p:cxnSp>
        <p:nvCxnSpPr>
          <p:cNvPr id="126" name="Google Shape;126;p20"/>
          <p:cNvCxnSpPr/>
          <p:nvPr/>
        </p:nvCxnSpPr>
        <p:spPr>
          <a:xfrm flipH="1" flipV="1">
            <a:off x="977316" y="2107374"/>
            <a:ext cx="1494476" cy="60589"/>
          </a:xfrm>
          <a:prstGeom prst="straightConnector1">
            <a:avLst/>
          </a:prstGeom>
          <a:noFill/>
          <a:ln w="19050" cap="flat" cmpd="sng">
            <a:solidFill>
              <a:srgbClr val="0000FF"/>
            </a:solidFill>
            <a:prstDash val="solid"/>
            <a:round/>
            <a:headEnd type="none" w="med" len="med"/>
            <a:tailEnd type="triangle" w="med" len="med"/>
          </a:ln>
        </p:spPr>
      </p:cxnSp>
      <p:pic>
        <p:nvPicPr>
          <p:cNvPr id="1026" name="Picture 2" descr="Résultat de recherche d'images pour &quot;icone cable hdmi&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0615" y="2977522"/>
            <a:ext cx="1411499" cy="141149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Google Shape;124;p20"/>
          <p:cNvCxnSpPr>
            <a:stCxn id="1026" idx="1"/>
          </p:cNvCxnSpPr>
          <p:nvPr/>
        </p:nvCxnSpPr>
        <p:spPr>
          <a:xfrm flipH="1" flipV="1">
            <a:off x="779242" y="3075548"/>
            <a:ext cx="1431373" cy="607724"/>
          </a:xfrm>
          <a:prstGeom prst="straightConnector1">
            <a:avLst/>
          </a:prstGeom>
          <a:noFill/>
          <a:ln w="19050" cap="flat" cmpd="sng">
            <a:solidFill>
              <a:srgbClr val="0000FF"/>
            </a:solidFill>
            <a:prstDash val="solid"/>
            <a:round/>
            <a:headEnd type="none" w="med" len="med"/>
            <a:tailEnd type="triangle" w="med" len="med"/>
          </a:ln>
        </p:spPr>
      </p:cxnSp>
      <p:sp>
        <p:nvSpPr>
          <p:cNvPr id="9" name="ZoneTexte 8"/>
          <p:cNvSpPr txBox="1"/>
          <p:nvPr/>
        </p:nvSpPr>
        <p:spPr>
          <a:xfrm>
            <a:off x="2440041" y="4030910"/>
            <a:ext cx="1069688" cy="307777"/>
          </a:xfrm>
          <a:prstGeom prst="rect">
            <a:avLst/>
          </a:prstGeom>
          <a:noFill/>
        </p:spPr>
        <p:txBody>
          <a:bodyPr wrap="square" rtlCol="0">
            <a:spAutoFit/>
          </a:bodyPr>
          <a:lstStyle/>
          <a:p>
            <a:r>
              <a:rPr lang="fr-FR" dirty="0" smtClean="0"/>
              <a:t>Mini HDMI</a:t>
            </a:r>
            <a:endParaRPr lang="fr-FR" dirty="0"/>
          </a:p>
        </p:txBody>
      </p:sp>
      <p:pic>
        <p:nvPicPr>
          <p:cNvPr id="28" name="Image 27"/>
          <p:cNvPicPr/>
          <p:nvPr/>
        </p:nvPicPr>
        <p:blipFill rotWithShape="1">
          <a:blip r:embed="rId8" cstate="print">
            <a:extLst>
              <a:ext uri="{28A0092B-C50C-407E-A947-70E740481C1C}">
                <a14:useLocalDpi xmlns:a14="http://schemas.microsoft.com/office/drawing/2010/main" val="0"/>
              </a:ext>
            </a:extLst>
          </a:blip>
          <a:srcRect l="1104" t="39412" r="25181" b="38153"/>
          <a:stretch/>
        </p:blipFill>
        <p:spPr bwMode="auto">
          <a:xfrm rot="5400000">
            <a:off x="5855771" y="2076531"/>
            <a:ext cx="4397120" cy="677707"/>
          </a:xfrm>
          <a:prstGeom prst="rect">
            <a:avLst/>
          </a:prstGeom>
          <a:ln>
            <a:noFill/>
          </a:ln>
          <a:extLst>
            <a:ext uri="{53640926-AAD7-44D8-BBD7-CCE9431645EC}">
              <a14:shadowObscured xmlns:a14="http://schemas.microsoft.com/office/drawing/2010/main"/>
            </a:ext>
          </a:extLst>
        </p:spPr>
      </p:pic>
      <p:pic>
        <p:nvPicPr>
          <p:cNvPr id="123" name="Google Shape;123;p20"/>
          <p:cNvPicPr preferRelativeResize="0"/>
          <p:nvPr/>
        </p:nvPicPr>
        <p:blipFill>
          <a:blip r:embed="rId9">
            <a:alphaModFix/>
          </a:blip>
          <a:stretch>
            <a:fillRect/>
          </a:stretch>
        </p:blipFill>
        <p:spPr>
          <a:xfrm>
            <a:off x="4860925" y="646253"/>
            <a:ext cx="798900" cy="798900"/>
          </a:xfrm>
          <a:prstGeom prst="rect">
            <a:avLst/>
          </a:prstGeom>
          <a:noFill/>
          <a:ln>
            <a:noFill/>
          </a:ln>
        </p:spPr>
      </p:pic>
      <p:pic>
        <p:nvPicPr>
          <p:cNvPr id="32" name="Google Shape;127;p20"/>
          <p:cNvPicPr preferRelativeResize="0"/>
          <p:nvPr/>
        </p:nvPicPr>
        <p:blipFill>
          <a:blip r:embed="rId5">
            <a:alphaModFix/>
          </a:blip>
          <a:stretch>
            <a:fillRect/>
          </a:stretch>
        </p:blipFill>
        <p:spPr>
          <a:xfrm>
            <a:off x="4829034" y="1743194"/>
            <a:ext cx="1158700" cy="1158700"/>
          </a:xfrm>
          <a:prstGeom prst="rect">
            <a:avLst/>
          </a:prstGeom>
          <a:noFill/>
          <a:ln>
            <a:noFill/>
          </a:ln>
        </p:spPr>
      </p:pic>
      <p:cxnSp>
        <p:nvCxnSpPr>
          <p:cNvPr id="33" name="Google Shape;126;p20"/>
          <p:cNvCxnSpPr>
            <a:stCxn id="32" idx="3"/>
          </p:cNvCxnSpPr>
          <p:nvPr/>
        </p:nvCxnSpPr>
        <p:spPr>
          <a:xfrm>
            <a:off x="5987734" y="2322544"/>
            <a:ext cx="1727743" cy="353544"/>
          </a:xfrm>
          <a:prstGeom prst="straightConnector1">
            <a:avLst/>
          </a:prstGeom>
          <a:noFill/>
          <a:ln w="19050" cap="flat" cmpd="sng">
            <a:solidFill>
              <a:srgbClr val="0000FF"/>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4800" dirty="0">
                <a:solidFill>
                  <a:srgbClr val="0B5394"/>
                </a:solidFill>
                <a:latin typeface="Calibri"/>
                <a:ea typeface="Calibri"/>
                <a:cs typeface="Calibri"/>
                <a:sym typeface="Calibri"/>
              </a:rPr>
              <a:t>Premier démarrage </a:t>
            </a:r>
            <a:endParaRPr sz="4800" dirty="0">
              <a:solidFill>
                <a:srgbClr val="0B5394"/>
              </a:solidFill>
              <a:latin typeface="Calibri"/>
              <a:ea typeface="Calibri"/>
              <a:cs typeface="Calibri"/>
              <a:sym typeface="Calibri"/>
            </a:endParaRPr>
          </a:p>
          <a:p>
            <a:pPr marL="0" lvl="0" indent="0" algn="ctr" rtl="0">
              <a:spcBef>
                <a:spcPts val="0"/>
              </a:spcBef>
              <a:spcAft>
                <a:spcPts val="0"/>
              </a:spcAft>
              <a:buNone/>
            </a:pPr>
            <a:r>
              <a:rPr lang="fr-FR" sz="4800" dirty="0">
                <a:solidFill>
                  <a:srgbClr val="0B5394"/>
                </a:solidFill>
                <a:latin typeface="Calibri"/>
                <a:ea typeface="Calibri"/>
                <a:cs typeface="Calibri"/>
                <a:sym typeface="Calibri"/>
              </a:rPr>
              <a:t>d</a:t>
            </a:r>
            <a:r>
              <a:rPr lang="fr" sz="4800" dirty="0" smtClean="0">
                <a:solidFill>
                  <a:srgbClr val="0B5394"/>
                </a:solidFill>
                <a:latin typeface="Calibri"/>
                <a:ea typeface="Calibri"/>
                <a:cs typeface="Calibri"/>
                <a:sym typeface="Calibri"/>
              </a:rPr>
              <a:t>e l’ordinateur</a:t>
            </a:r>
            <a:r>
              <a:rPr lang="fr" sz="4800" dirty="0" smtClean="0">
                <a:solidFill>
                  <a:srgbClr val="0B5394"/>
                </a:solidFill>
                <a:latin typeface="Calibri"/>
                <a:ea typeface="Calibri"/>
                <a:cs typeface="Calibri"/>
                <a:sym typeface="Calibri"/>
              </a:rPr>
              <a:t> </a:t>
            </a:r>
            <a:r>
              <a:rPr lang="fr" sz="4800" dirty="0">
                <a:solidFill>
                  <a:srgbClr val="0B5394"/>
                </a:solidFill>
                <a:latin typeface="Calibri"/>
                <a:ea typeface="Calibri"/>
                <a:cs typeface="Calibri"/>
                <a:sym typeface="Calibri"/>
              </a:rPr>
              <a:t>sans le wifi</a:t>
            </a:r>
            <a:endParaRPr sz="4800" dirty="0">
              <a:solidFill>
                <a:srgbClr val="0B539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Affichage à l'écran (16:9)</PresentationFormat>
  <Paragraphs>78</Paragraphs>
  <Slides>23</Slides>
  <Notes>23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Calibri</vt:lpstr>
      <vt:lpstr>Arial</vt:lpstr>
      <vt:lpstr>Trebuchet MS</vt:lpstr>
      <vt:lpstr>Caveat</vt:lpstr>
      <vt:lpstr>Simple Light</vt:lpstr>
      <vt:lpstr>Débuter avec l’ordinateur  de la Région</vt:lpstr>
      <vt:lpstr>Objectifs de la formation</vt:lpstr>
      <vt:lpstr>Présentation PowerPoint</vt:lpstr>
      <vt:lpstr>Les différents Intervenants  et </vt:lpstr>
      <vt:lpstr>Présentation PowerPoint</vt:lpstr>
      <vt:lpstr>Descriptif de l’ordinateur</vt:lpstr>
      <vt:lpstr> </vt:lpstr>
      <vt:lpstr>Présentation PowerPoint</vt:lpstr>
      <vt:lpstr>Premier démarrage  de l’ordinateur sans le wifi</vt:lpstr>
      <vt:lpstr> </vt:lpstr>
      <vt:lpstr>Première connexion wifi et Enrôlement de l’ordinateur </vt:lpstr>
      <vt:lpstr>Présentation PowerPoint</vt:lpstr>
      <vt:lpstr>Finalisation de l’enrôlement  de l’ordinateur </vt:lpstr>
      <vt:lpstr>Présentation PowerPoint</vt:lpstr>
      <vt:lpstr>Présentation PowerPoint</vt:lpstr>
      <vt:lpstr>Accéder aux manuels via l’ENT</vt:lpstr>
      <vt:lpstr>Présentation PowerPoint</vt:lpstr>
      <vt:lpstr>Présentation PowerPoint</vt:lpstr>
      <vt:lpstr>Rendre les manuels  disponibles hors connexion</vt:lpstr>
      <vt:lpstr>Présentation PowerPoint</vt:lpstr>
      <vt:lpstr>Présentation PowerPoint</vt:lpstr>
      <vt:lpstr>Premiers usages “métier”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Débuter avec l’ordinateur  de la Région</dc:title>
  <dc:creator>Gilles DEFILIPPI</dc:creator>
  <cp:lastModifiedBy>Gilles DEFILIPPI</cp:lastModifiedBy>
  <cp:revision>5</cp:revision>
  <dcterms:modified xsi:type="dcterms:W3CDTF">2019-12-16T10:00:34Z</dcterms:modified>
</cp:coreProperties>
</file>