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5" r:id="rId5"/>
    <p:sldId id="261" r:id="rId6"/>
    <p:sldId id="262" r:id="rId7"/>
    <p:sldId id="263" r:id="rId8"/>
    <p:sldId id="264" r:id="rId9"/>
    <p:sldId id="266" r:id="rId10"/>
    <p:sldId id="257" r:id="rId11"/>
    <p:sldId id="267" r:id="rId12"/>
    <p:sldId id="268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7447-17A1-4D1E-9CC4-732F5543857F}" type="datetimeFigureOut">
              <a:rPr lang="fr-FR" smtClean="0"/>
              <a:pPr/>
              <a:t>04/02/2013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81859-3212-42B6-B2D0-030B6776A4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7447-17A1-4D1E-9CC4-732F5543857F}" type="datetimeFigureOut">
              <a:rPr lang="fr-FR" smtClean="0"/>
              <a:pPr/>
              <a:t>04/02/2013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81859-3212-42B6-B2D0-030B6776A4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7447-17A1-4D1E-9CC4-732F5543857F}" type="datetimeFigureOut">
              <a:rPr lang="fr-FR" smtClean="0"/>
              <a:pPr/>
              <a:t>04/02/2013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81859-3212-42B6-B2D0-030B6776A4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7447-17A1-4D1E-9CC4-732F5543857F}" type="datetimeFigureOut">
              <a:rPr lang="fr-FR" smtClean="0"/>
              <a:pPr/>
              <a:t>04/02/2013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81859-3212-42B6-B2D0-030B6776A4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7447-17A1-4D1E-9CC4-732F5543857F}" type="datetimeFigureOut">
              <a:rPr lang="fr-FR" smtClean="0"/>
              <a:pPr/>
              <a:t>04/02/2013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81859-3212-42B6-B2D0-030B6776A4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7447-17A1-4D1E-9CC4-732F5543857F}" type="datetimeFigureOut">
              <a:rPr lang="fr-FR" smtClean="0"/>
              <a:pPr/>
              <a:t>04/02/2013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81859-3212-42B6-B2D0-030B6776A4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7447-17A1-4D1E-9CC4-732F5543857F}" type="datetimeFigureOut">
              <a:rPr lang="fr-FR" smtClean="0"/>
              <a:pPr/>
              <a:t>04/02/2013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81859-3212-42B6-B2D0-030B6776A4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7447-17A1-4D1E-9CC4-732F5543857F}" type="datetimeFigureOut">
              <a:rPr lang="fr-FR" smtClean="0"/>
              <a:pPr/>
              <a:t>04/02/2013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81859-3212-42B6-B2D0-030B6776A4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7447-17A1-4D1E-9CC4-732F5543857F}" type="datetimeFigureOut">
              <a:rPr lang="fr-FR" smtClean="0"/>
              <a:pPr/>
              <a:t>04/02/2013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81859-3212-42B6-B2D0-030B6776A4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7447-17A1-4D1E-9CC4-732F5543857F}" type="datetimeFigureOut">
              <a:rPr lang="fr-FR" smtClean="0"/>
              <a:pPr/>
              <a:t>04/02/2013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81859-3212-42B6-B2D0-030B6776A4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7447-17A1-4D1E-9CC4-732F5543857F}" type="datetimeFigureOut">
              <a:rPr lang="fr-FR" smtClean="0"/>
              <a:pPr/>
              <a:t>04/02/2013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6981859-3212-42B6-B2D0-030B6776A41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9C7447-17A1-4D1E-9CC4-732F5543857F}" type="datetimeFigureOut">
              <a:rPr lang="fr-FR" smtClean="0"/>
              <a:pPr/>
              <a:t>04/02/2013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981859-3212-42B6-B2D0-030B6776A411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rapport des jeunes au numérique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Problématiques éducatives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632"/>
            <a:ext cx="90958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Responsabiliser les parents</a:t>
            </a:r>
            <a:endParaRPr lang="fr-F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23528" y="1484784"/>
            <a:ext cx="835292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La mallette des parents : mettre en place un débat autour de la question du numérique mais veiller à différencier la question du numérique responsable de celle du cyber harcèlement. </a:t>
            </a:r>
          </a:p>
          <a:p>
            <a:endParaRPr lang="fr-FR" dirty="0"/>
          </a:p>
          <a:p>
            <a:r>
              <a:rPr lang="fr-FR" dirty="0" smtClean="0"/>
              <a:t>Proposer des conférences adaptées aux parents afin d’enclencher le débat (association </a:t>
            </a:r>
            <a:r>
              <a:rPr lang="fr-FR" dirty="0" err="1" smtClean="0"/>
              <a:t>Calysto</a:t>
            </a:r>
            <a:r>
              <a:rPr lang="fr-FR" dirty="0" smtClean="0"/>
              <a:t>, Action Innocence</a:t>
            </a:r>
            <a:r>
              <a:rPr lang="fr-FR" dirty="0" smtClean="0"/>
              <a:t>)</a:t>
            </a:r>
          </a:p>
          <a:p>
            <a:r>
              <a:rPr lang="fr-FR" dirty="0" smtClean="0"/>
              <a:t>Mettre à disposition sur l’ENT les liens vers la CNIL, CNIL Jeunes, Internet sans Crainte, …</a:t>
            </a:r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BUT : 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Informer sur ce que sont l’Internet et les outils du numérique,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Présenter les pratiques des adolescents,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Parler des risques et des moyens de s’en prémunir,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Permettre d’instaurer un dialogue constructif entre les adultes et les adolescents,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Rassurer de façon à réduire le fossé qui s’est créé entre les générations,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Déclencher une prise de conscience autour de ce nouvel enjeu d’éducation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539552" y="1052736"/>
          <a:ext cx="7992888" cy="4978398"/>
        </p:xfrm>
        <a:graphic>
          <a:graphicData uri="http://schemas.openxmlformats.org/drawingml/2006/table">
            <a:tbl>
              <a:tblPr/>
              <a:tblGrid>
                <a:gridCol w="2664297"/>
                <a:gridCol w="2664295"/>
                <a:gridCol w="2664296"/>
              </a:tblGrid>
              <a:tr h="94827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DOMAINE</a:t>
                      </a:r>
                    </a:p>
                  </a:txBody>
                  <a:tcPr marL="13547" marR="13547" marT="6773" marB="67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/>
                      </a:r>
                      <a:br>
                        <a:rPr lang="fr-FR" sz="1200" b="1" dirty="0"/>
                      </a:br>
                      <a:r>
                        <a:rPr lang="fr-FR" sz="1200" b="1" dirty="0"/>
                        <a:t>OBJECTIF</a:t>
                      </a:r>
                    </a:p>
                  </a:txBody>
                  <a:tcPr marL="13547" marR="13547" marT="6773" marB="67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/>
                      </a:r>
                      <a:br>
                        <a:rPr lang="fr-FR" sz="1200" b="1" dirty="0"/>
                      </a:br>
                      <a:r>
                        <a:rPr lang="fr-FR" sz="1200" b="1" dirty="0"/>
                        <a:t>COMPÉTENCES</a:t>
                      </a:r>
                    </a:p>
                  </a:txBody>
                  <a:tcPr marL="13547" marR="13547" marT="6773" marB="67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62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/>
                      </a:r>
                      <a:br>
                        <a:rPr lang="fr-FR" sz="1200" dirty="0"/>
                      </a:br>
                      <a:r>
                        <a:rPr lang="fr-FR" sz="1200" dirty="0"/>
                        <a:t>D1 : Environnement informatique</a:t>
                      </a:r>
                    </a:p>
                  </a:txBody>
                  <a:tcPr marL="13547" marR="13547" marT="6773" marB="67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/>
                      </a:r>
                      <a:br>
                        <a:rPr lang="fr-FR" sz="1200" dirty="0"/>
                      </a:br>
                      <a:r>
                        <a:rPr lang="fr-FR" sz="1200" dirty="0"/>
                        <a:t>Maîtriser les concepts et fonctions de base d'un poste informatique, l'utiliser dans un contexte de réseau</a:t>
                      </a:r>
                    </a:p>
                  </a:txBody>
                  <a:tcPr marL="13547" marR="13547" marT="6773" marB="67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/>
                      </a:r>
                      <a:br>
                        <a:rPr lang="fr-FR" sz="1200" dirty="0"/>
                      </a:br>
                      <a:r>
                        <a:rPr lang="fr-FR" sz="1200" dirty="0"/>
                        <a:t>D1.1 : Utiliser le vocabulaire spécifique et maîtriser les éléments matériels et logiciels de base</a:t>
                      </a:r>
                      <a:br>
                        <a:rPr lang="fr-FR" sz="1200" dirty="0"/>
                      </a:br>
                      <a:r>
                        <a:rPr lang="fr-FR" sz="1200" dirty="0"/>
                        <a:t>D1.2 : Gérer et organiser les fichiers, identifier leurs propriétés et caractéristiques</a:t>
                      </a:r>
                      <a:br>
                        <a:rPr lang="fr-FR" sz="1200" dirty="0"/>
                      </a:br>
                      <a:r>
                        <a:rPr lang="fr-FR" sz="1200" dirty="0"/>
                        <a:t>D1.3 : Organiser, personnaliser et gérer un environnement informatique</a:t>
                      </a:r>
                      <a:br>
                        <a:rPr lang="fr-FR" sz="1200" dirty="0"/>
                      </a:br>
                      <a:r>
                        <a:rPr lang="fr-FR" sz="1200" dirty="0"/>
                        <a:t>D1.4 : Se connecter et s'identifier sur différents types de réseau</a:t>
                      </a:r>
                    </a:p>
                  </a:txBody>
                  <a:tcPr marL="13547" marR="13547" marT="6773" marB="67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402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/>
                      </a:r>
                      <a:br>
                        <a:rPr lang="fr-FR" sz="1200" dirty="0"/>
                      </a:br>
                      <a:r>
                        <a:rPr lang="fr-FR" sz="1200" dirty="0"/>
                        <a:t>D2 : Attitude citoyenne</a:t>
                      </a:r>
                    </a:p>
                  </a:txBody>
                  <a:tcPr marL="13547" marR="13547" marT="6773" marB="67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/>
                      </a:r>
                      <a:br>
                        <a:rPr lang="fr-FR" sz="1200" dirty="0"/>
                      </a:br>
                      <a:r>
                        <a:rPr lang="fr-FR" sz="1200" dirty="0"/>
                        <a:t>Adopter une attitude citoyenne dans la société de l'information</a:t>
                      </a:r>
                    </a:p>
                  </a:txBody>
                  <a:tcPr marL="13547" marR="13547" marT="6773" marB="67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/>
                      </a:r>
                      <a:br>
                        <a:rPr lang="fr-FR" sz="1200" dirty="0"/>
                      </a:br>
                      <a:r>
                        <a:rPr lang="fr-FR" sz="1200" dirty="0"/>
                        <a:t>D2.1 : Respecter les règles d'usage, connaître le potentiel et les dangers liés aux réseaux et aux échanges de données</a:t>
                      </a:r>
                      <a:br>
                        <a:rPr lang="fr-FR" sz="1200" dirty="0"/>
                      </a:br>
                      <a:r>
                        <a:rPr lang="fr-FR" sz="1200" dirty="0"/>
                        <a:t>D2.2 : Respecter les droits et obligations relatifs à l'utilisation de l'informatique et d'interner, respecter les droits d'auteur et de propriété</a:t>
                      </a:r>
                      <a:br>
                        <a:rPr lang="fr-FR" sz="1200" dirty="0"/>
                      </a:br>
                      <a:r>
                        <a:rPr lang="fr-FR" sz="1200" dirty="0"/>
                        <a:t>D2.3 : Protéger les informations concernant sa personne et ses données, construire son identité numérique</a:t>
                      </a:r>
                      <a:br>
                        <a:rPr lang="fr-FR" sz="1200" dirty="0"/>
                      </a:br>
                      <a:r>
                        <a:rPr lang="fr-FR" sz="1200" dirty="0"/>
                        <a:t>D2.4 : Prendre à part à la société de l'information dans ses dimensions administratives et citoyennes</a:t>
                      </a:r>
                    </a:p>
                  </a:txBody>
                  <a:tcPr marL="13547" marR="13547" marT="6773" marB="67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267744" y="0"/>
            <a:ext cx="4376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Le B2i adulte</a:t>
            </a:r>
            <a:endParaRPr lang="fr-F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539552" y="404664"/>
          <a:ext cx="7992888" cy="5268682"/>
        </p:xfrm>
        <a:graphic>
          <a:graphicData uri="http://schemas.openxmlformats.org/drawingml/2006/table">
            <a:tbl>
              <a:tblPr/>
              <a:tblGrid>
                <a:gridCol w="2664297"/>
                <a:gridCol w="2664295"/>
                <a:gridCol w="2664296"/>
              </a:tblGrid>
              <a:tr h="431985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DOMAINE</a:t>
                      </a:r>
                    </a:p>
                  </a:txBody>
                  <a:tcPr marL="13547" marR="13547" marT="6773" marB="67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/>
                      </a:r>
                      <a:br>
                        <a:rPr lang="fr-FR" sz="1200" b="1" dirty="0"/>
                      </a:br>
                      <a:r>
                        <a:rPr lang="fr-FR" sz="1200" b="1" dirty="0"/>
                        <a:t>OBJECTIF</a:t>
                      </a:r>
                    </a:p>
                  </a:txBody>
                  <a:tcPr marL="13547" marR="13547" marT="6773" marB="67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/>
                      </a:r>
                      <a:br>
                        <a:rPr lang="fr-FR" sz="1200" b="1" dirty="0"/>
                      </a:br>
                      <a:r>
                        <a:rPr lang="fr-FR" sz="1200" b="1" dirty="0"/>
                        <a:t>COMPÉTENCES</a:t>
                      </a:r>
                    </a:p>
                  </a:txBody>
                  <a:tcPr marL="13547" marR="13547" marT="6773" marB="67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338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/>
                      </a:r>
                      <a:br>
                        <a:rPr lang="fr-FR" sz="1200" dirty="0"/>
                      </a:br>
                      <a:r>
                        <a:rPr lang="fr-FR" sz="1200" dirty="0"/>
                        <a:t>D3 : Traitement et production</a:t>
                      </a:r>
                    </a:p>
                  </a:txBody>
                  <a:tcPr marL="13547" marR="13547" marT="6773" marB="67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/>
                      </a:r>
                      <a:br>
                        <a:rPr lang="fr-FR" sz="1200" dirty="0"/>
                      </a:br>
                      <a:r>
                        <a:rPr lang="fr-FR" sz="1200" dirty="0"/>
                        <a:t>Réaliser un document numérique</a:t>
                      </a:r>
                    </a:p>
                  </a:txBody>
                  <a:tcPr marL="13547" marR="13547" marT="6773" marB="67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/>
                      </a:r>
                      <a:br>
                        <a:rPr lang="fr-FR" sz="1200" dirty="0"/>
                      </a:br>
                      <a:r>
                        <a:rPr lang="fr-FR" sz="1200" dirty="0"/>
                        <a:t>D3.1 : Concevoir un document</a:t>
                      </a:r>
                      <a:br>
                        <a:rPr lang="fr-FR" sz="1200" dirty="0"/>
                      </a:br>
                      <a:r>
                        <a:rPr lang="fr-FR" sz="1200" dirty="0"/>
                        <a:t>D3.2 : Mettre en œuvre les fonctionnalités de base d'outils permettant le traitement de texte, de nombres, d'images et de sons</a:t>
                      </a:r>
                      <a:br>
                        <a:rPr lang="fr-FR" sz="1200" dirty="0"/>
                      </a:br>
                      <a:r>
                        <a:rPr lang="fr-FR" sz="1200" dirty="0"/>
                        <a:t>D3.3 : Réaliser un document composite</a:t>
                      </a:r>
                    </a:p>
                  </a:txBody>
                  <a:tcPr marL="13547" marR="13547" marT="6773" marB="67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21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/>
                      </a:r>
                      <a:br>
                        <a:rPr lang="fr-FR" sz="1200" dirty="0"/>
                      </a:br>
                      <a:r>
                        <a:rPr lang="fr-FR" sz="1200" dirty="0"/>
                        <a:t>D4 : Recherche de l'information</a:t>
                      </a:r>
                    </a:p>
                  </a:txBody>
                  <a:tcPr marL="13547" marR="13547" marT="6773" marB="67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/>
                      </a:r>
                      <a:br>
                        <a:rPr lang="fr-FR" sz="1200"/>
                      </a:br>
                      <a:r>
                        <a:rPr lang="fr-FR" sz="1200"/>
                        <a:t>Construire une démarche de recherche et évaluer l'information</a:t>
                      </a:r>
                    </a:p>
                  </a:txBody>
                  <a:tcPr marL="13547" marR="13547" marT="6773" marB="67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/>
                      </a:r>
                      <a:br>
                        <a:rPr lang="fr-FR" sz="1200" dirty="0"/>
                      </a:br>
                      <a:r>
                        <a:rPr lang="fr-FR" sz="1200" dirty="0"/>
                        <a:t>D4.1 : Concevoir une démarche de recherche d'information et la mettre en œuvre</a:t>
                      </a:r>
                      <a:br>
                        <a:rPr lang="fr-FR" sz="1200" dirty="0"/>
                      </a:br>
                      <a:r>
                        <a:rPr lang="fr-FR" sz="1200" dirty="0"/>
                        <a:t>D4.2 : Identifier et organiser les informations</a:t>
                      </a:r>
                      <a:br>
                        <a:rPr lang="fr-FR" sz="1200" dirty="0"/>
                      </a:br>
                      <a:r>
                        <a:rPr lang="fr-FR" sz="1200" dirty="0"/>
                        <a:t>D4.3 : Evaluer la qualité et la pertinence de l'information</a:t>
                      </a:r>
                      <a:br>
                        <a:rPr lang="fr-FR" sz="1200" dirty="0"/>
                      </a:br>
                      <a:r>
                        <a:rPr lang="fr-FR" sz="1200" dirty="0"/>
                        <a:t>D4.4 : Réaliser une veille informationnelle </a:t>
                      </a:r>
                    </a:p>
                  </a:txBody>
                  <a:tcPr marL="13547" marR="13547" marT="6773" marB="67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5101"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/>
                      </a:r>
                      <a:br>
                        <a:rPr lang="fr-FR" sz="1200"/>
                      </a:br>
                      <a:r>
                        <a:rPr lang="fr-FR" sz="1200"/>
                        <a:t>D5 : Communication</a:t>
                      </a:r>
                    </a:p>
                  </a:txBody>
                  <a:tcPr marL="13547" marR="13547" marT="6773" marB="67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/>
                      </a:r>
                      <a:br>
                        <a:rPr lang="fr-FR" sz="1200" dirty="0"/>
                      </a:br>
                      <a:r>
                        <a:rPr lang="fr-FR" sz="1200" dirty="0"/>
                        <a:t>Communiquer, échanger, collaborer en réseau</a:t>
                      </a:r>
                    </a:p>
                  </a:txBody>
                  <a:tcPr marL="13547" marR="13547" marT="6773" marB="67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/>
                      </a:r>
                      <a:br>
                        <a:rPr lang="fr-FR" sz="1200" dirty="0"/>
                      </a:br>
                      <a:r>
                        <a:rPr lang="fr-FR" sz="1200" dirty="0"/>
                        <a:t>D5.1 : Utiliser l'outil de communication adapté au besoin</a:t>
                      </a:r>
                      <a:br>
                        <a:rPr lang="fr-FR" sz="1200" dirty="0"/>
                      </a:br>
                      <a:r>
                        <a:rPr lang="fr-FR" sz="1200" dirty="0"/>
                        <a:t>D5.2 : Echanger et diffuser des documents numériques</a:t>
                      </a:r>
                      <a:br>
                        <a:rPr lang="fr-FR" sz="1200" dirty="0"/>
                      </a:br>
                      <a:r>
                        <a:rPr lang="fr-FR" sz="1200" dirty="0"/>
                        <a:t>D5.3 : Collaborer en réseau</a:t>
                      </a:r>
                    </a:p>
                  </a:txBody>
                  <a:tcPr marL="13547" marR="13547" marT="6773" marB="67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39552" y="573325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 smtClean="0"/>
              <a:t>JORF n°0100 du 27 avril 2012 page 7561 </a:t>
            </a:r>
            <a:br>
              <a:rPr lang="fr-FR" sz="1200" dirty="0" smtClean="0"/>
            </a:br>
            <a:r>
              <a:rPr lang="fr-FR" sz="1200" b="1" dirty="0" smtClean="0"/>
              <a:t>Arrêté </a:t>
            </a:r>
            <a:r>
              <a:rPr lang="fr-FR" sz="1200" b="1" dirty="0" smtClean="0"/>
              <a:t>du 13 avril 2012 relatif au brevet informatique et internet pour adultes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7664" y="188640"/>
            <a:ext cx="59418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Quelques chiffres</a:t>
            </a:r>
            <a:endParaRPr lang="fr-F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83568" y="1484784"/>
            <a:ext cx="77768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Taux d’équipement des foyers en tablettes numériques : 10% en décembre 2012 (près de 3 millions d’unités) et 14,5% en Ile de France (</a:t>
            </a:r>
            <a:r>
              <a:rPr lang="fr-FR" dirty="0" err="1" smtClean="0"/>
              <a:t>Mediamétrie</a:t>
            </a:r>
            <a:r>
              <a:rPr lang="fr-FR" dirty="0" smtClean="0"/>
              <a:t>)</a:t>
            </a:r>
          </a:p>
          <a:p>
            <a:endParaRPr lang="fr-FR" dirty="0" smtClean="0"/>
          </a:p>
          <a:p>
            <a:r>
              <a:rPr lang="fr-FR" dirty="0" smtClean="0"/>
              <a:t>Les </a:t>
            </a:r>
            <a:r>
              <a:rPr lang="fr-FR" dirty="0" smtClean="0"/>
              <a:t>foyers avec enfants de moins de 25 ans à charge sont plus équipés que la </a:t>
            </a:r>
            <a:r>
              <a:rPr lang="fr-FR" dirty="0" smtClean="0"/>
              <a:t>moyenne</a:t>
            </a:r>
          </a:p>
          <a:p>
            <a:endParaRPr lang="fr-FR" dirty="0" smtClean="0"/>
          </a:p>
          <a:p>
            <a:r>
              <a:rPr lang="fr-FR" dirty="0" smtClean="0"/>
              <a:t>66% des adolescents de 11 à 17 ans possèdent un </a:t>
            </a:r>
            <a:r>
              <a:rPr lang="fr-FR" dirty="0" err="1" smtClean="0"/>
              <a:t>smartphone</a:t>
            </a:r>
            <a:r>
              <a:rPr lang="fr-FR" dirty="0" smtClean="0"/>
              <a:t>  (88% un mobile) et 50% l’utilisent pour se connecter à Internet. (Orange, décembre 2012</a:t>
            </a:r>
            <a:r>
              <a:rPr lang="fr-FR" dirty="0" smtClean="0"/>
              <a:t>)</a:t>
            </a:r>
          </a:p>
          <a:p>
            <a:endParaRPr lang="fr-FR" dirty="0" smtClean="0"/>
          </a:p>
          <a:p>
            <a:r>
              <a:rPr lang="fr-FR" dirty="0" smtClean="0"/>
              <a:t>64% des ados le préfèrent aux autres </a:t>
            </a:r>
            <a:r>
              <a:rPr lang="fr-FR" dirty="0" smtClean="0"/>
              <a:t>écrans</a:t>
            </a:r>
          </a:p>
          <a:p>
            <a:endParaRPr lang="fr-FR" dirty="0" smtClean="0"/>
          </a:p>
          <a:p>
            <a:r>
              <a:rPr lang="fr-FR" dirty="0" smtClean="0"/>
              <a:t>50% des adolescents parlent de ce qu’ils regardent à la TV en même temps sur les réseaux sociaux.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ScreenShot14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32655"/>
            <a:ext cx="8424936" cy="58154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Equipement_tab_et_smart.jpg"/>
          <p:cNvPicPr>
            <a:picLocks noChangeAspect="1"/>
          </p:cNvPicPr>
          <p:nvPr/>
        </p:nvPicPr>
        <p:blipFill>
          <a:blip r:embed="rId2" cstate="print"/>
          <a:srcRect l="51429"/>
          <a:stretch>
            <a:fillRect/>
          </a:stretch>
        </p:blipFill>
        <p:spPr>
          <a:xfrm>
            <a:off x="323528" y="692696"/>
            <a:ext cx="8236121" cy="52565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7778" t="52017" r="25000" b="19835"/>
          <a:stretch>
            <a:fillRect/>
          </a:stretch>
        </p:blipFill>
        <p:spPr bwMode="auto">
          <a:xfrm>
            <a:off x="251520" y="0"/>
            <a:ext cx="8311239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6660232" y="306896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CREDOC 2012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67544" y="3717032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En </a:t>
            </a:r>
            <a:r>
              <a:rPr lang="fr-FR" dirty="0" smtClean="0"/>
              <a:t>juin 2012, 47% des 12-17 ans disposant d’un téléphone mobile l’utilisent pour</a:t>
            </a:r>
          </a:p>
          <a:p>
            <a:pPr algn="just"/>
            <a:r>
              <a:rPr lang="fr-FR" dirty="0" smtClean="0"/>
              <a:t>télécharger des applications (gratuites ou payantes), contre 24% de l’ensemble de la </a:t>
            </a:r>
            <a:r>
              <a:rPr lang="fr-FR" dirty="0" smtClean="0"/>
              <a:t>population concernée </a:t>
            </a:r>
            <a:r>
              <a:rPr lang="fr-FR" dirty="0" smtClean="0"/>
              <a:t>en moyenne</a:t>
            </a:r>
            <a:r>
              <a:rPr lang="fr-FR" dirty="0" smtClean="0"/>
              <a:t>.</a:t>
            </a:r>
          </a:p>
          <a:p>
            <a:pPr algn="just"/>
            <a:r>
              <a:rPr lang="fr-FR" dirty="0" smtClean="0"/>
              <a:t>En </a:t>
            </a:r>
            <a:r>
              <a:rPr lang="fr-FR" dirty="0" smtClean="0"/>
              <a:t>juin 2012, 43% des 18-24 ans se connectent à domicile grâce à un téléphone</a:t>
            </a:r>
          </a:p>
          <a:p>
            <a:pPr algn="just"/>
            <a:r>
              <a:rPr lang="fr-FR" dirty="0" smtClean="0"/>
              <a:t>mobile ou une tablette tactile en utilisant le réseau mobile, contre 20% de l’ensemble de </a:t>
            </a:r>
            <a:r>
              <a:rPr lang="fr-FR" dirty="0" smtClean="0"/>
              <a:t>la population </a:t>
            </a:r>
            <a:r>
              <a:rPr lang="fr-FR" dirty="0" smtClean="0"/>
              <a:t>en moyenne.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9231" t="21375" r="27654" b="50275"/>
          <a:stretch>
            <a:fillRect/>
          </a:stretch>
        </p:blipFill>
        <p:spPr bwMode="auto">
          <a:xfrm>
            <a:off x="395535" y="0"/>
            <a:ext cx="8168681" cy="335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539552" y="3717032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48% des 8-17 ans sont connectés à </a:t>
            </a:r>
            <a:r>
              <a:rPr lang="fr-FR" dirty="0" err="1" smtClean="0"/>
              <a:t>Facebook</a:t>
            </a:r>
            <a:r>
              <a:rPr lang="fr-FR" dirty="0" smtClean="0"/>
              <a:t> </a:t>
            </a:r>
            <a:r>
              <a:rPr lang="fr-FR" dirty="0" smtClean="0"/>
              <a:t>(57% au collège, 11% au primaire)</a:t>
            </a:r>
          </a:p>
          <a:p>
            <a:r>
              <a:rPr lang="fr-FR" dirty="0" smtClean="0"/>
              <a:t>20% des moins de 13 ans ont un compte </a:t>
            </a:r>
            <a:r>
              <a:rPr lang="fr-FR" dirty="0" err="1" smtClean="0"/>
              <a:t>Facebook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11560" y="4509120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55% des jeunes parlent avec leurs parents de ce qu’ils font sur </a:t>
            </a:r>
            <a:r>
              <a:rPr lang="fr-FR" dirty="0" err="1" smtClean="0"/>
              <a:t>Facebook</a:t>
            </a:r>
            <a:endParaRPr lang="fr-FR" dirty="0" smtClean="0"/>
          </a:p>
          <a:p>
            <a:r>
              <a:rPr lang="fr-FR" dirty="0" smtClean="0"/>
              <a:t>49% sont amis avec leurs parents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83568" y="5229200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92% des 8-17 ans utilisent leur véritable identité et livrent des infos personnelles  sur </a:t>
            </a:r>
            <a:r>
              <a:rPr lang="fr-FR" dirty="0" err="1" smtClean="0"/>
              <a:t>Facebook</a:t>
            </a:r>
            <a:endParaRPr lang="fr-F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l="26278" t="62010" r="64863" b="21925"/>
          <a:stretch>
            <a:fillRect/>
          </a:stretch>
        </p:blipFill>
        <p:spPr bwMode="auto">
          <a:xfrm>
            <a:off x="7740352" y="5445224"/>
            <a:ext cx="108012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5536" y="260648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25% ont été victimes de rumeurs ou d’insultes</a:t>
            </a:r>
          </a:p>
          <a:p>
            <a:r>
              <a:rPr lang="fr-FR" dirty="0" smtClean="0"/>
              <a:t>36% ont déjà été choqués par un contenu pornographique, raciste, …</a:t>
            </a:r>
            <a:endParaRPr lang="fr-FR" dirty="0" smtClean="0"/>
          </a:p>
          <a:p>
            <a:r>
              <a:rPr lang="fr-FR" dirty="0" smtClean="0"/>
              <a:t>10% parlent à leurs parents de ce qui les a choqué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395536" y="1124744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210 amis en moyenne : 70 en primaire, 190 en collège, 260 au lycée. 30% ont mis en amis de parfaits inconnus.</a:t>
            </a:r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26278" t="62010" r="64863" b="21925"/>
          <a:stretch>
            <a:fillRect/>
          </a:stretch>
        </p:blipFill>
        <p:spPr bwMode="auto">
          <a:xfrm>
            <a:off x="179512" y="5445224"/>
            <a:ext cx="108012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 l="19781" t="21375" r="40057" b="51220"/>
          <a:stretch>
            <a:fillRect/>
          </a:stretch>
        </p:blipFill>
        <p:spPr bwMode="auto">
          <a:xfrm>
            <a:off x="179512" y="1772816"/>
            <a:ext cx="489654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8028384" y="5733256"/>
            <a:ext cx="936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Clemi</a:t>
            </a:r>
            <a:r>
              <a:rPr lang="fr-FR" dirty="0" smtClean="0"/>
              <a:t> Dijon 2012</a:t>
            </a:r>
            <a:endParaRPr lang="fr-FR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 l="20963" t="27405" r="34150" b="38385"/>
          <a:stretch>
            <a:fillRect/>
          </a:stretch>
        </p:blipFill>
        <p:spPr bwMode="auto">
          <a:xfrm>
            <a:off x="2051720" y="3933056"/>
            <a:ext cx="5472608" cy="260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16632"/>
            <a:ext cx="90958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Responsabiliser les parents</a:t>
            </a:r>
            <a:endParaRPr lang="fr-F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196752"/>
            <a:ext cx="82089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/>
              <a:t>Les parents et les médias apparaissent comme les deux moyens d’information principaux en </a:t>
            </a:r>
            <a:r>
              <a:rPr lang="fr-FR" dirty="0" smtClean="0"/>
              <a:t>matière de </a:t>
            </a:r>
            <a:r>
              <a:rPr lang="fr-FR" dirty="0" smtClean="0"/>
              <a:t>sensibilisation aux risques liés à Internet.</a:t>
            </a:r>
          </a:p>
          <a:p>
            <a:pPr algn="just"/>
            <a:r>
              <a:rPr lang="fr-FR" dirty="0" smtClean="0"/>
              <a:t>- Ainsi, </a:t>
            </a:r>
            <a:r>
              <a:rPr lang="fr-FR" b="1" dirty="0" smtClean="0"/>
              <a:t>la mère est la première source de sensibilisation aux risques</a:t>
            </a:r>
            <a:r>
              <a:rPr lang="fr-FR" dirty="0" smtClean="0"/>
              <a:t>. 64,5% </a:t>
            </a:r>
            <a:r>
              <a:rPr lang="fr-FR" dirty="0" smtClean="0"/>
              <a:t>des jeunes </a:t>
            </a:r>
            <a:r>
              <a:rPr lang="fr-FR" dirty="0" smtClean="0"/>
              <a:t>ont entendu des discours de prévention de sa part.</a:t>
            </a:r>
          </a:p>
          <a:p>
            <a:pPr algn="just"/>
            <a:r>
              <a:rPr lang="fr-FR" dirty="0" smtClean="0"/>
              <a:t>- La télévision arrive en deuxième position (62,7%),</a:t>
            </a:r>
          </a:p>
          <a:p>
            <a:pPr algn="just"/>
            <a:r>
              <a:rPr lang="fr-FR" dirty="0" smtClean="0"/>
              <a:t>- puis vient </a:t>
            </a:r>
            <a:r>
              <a:rPr lang="fr-FR" b="1" dirty="0" smtClean="0"/>
              <a:t>le père </a:t>
            </a:r>
            <a:r>
              <a:rPr lang="fr-FR" dirty="0" smtClean="0"/>
              <a:t>(55,4%)</a:t>
            </a:r>
          </a:p>
          <a:p>
            <a:pPr algn="just"/>
            <a:r>
              <a:rPr lang="fr-FR" dirty="0" smtClean="0"/>
              <a:t>- et enfin les journaux ou les livres (40%).</a:t>
            </a:r>
            <a:endParaRPr lang="fr-FR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 l="16828" t="52919" r="12298" b="22511"/>
          <a:stretch>
            <a:fillRect/>
          </a:stretch>
        </p:blipFill>
        <p:spPr bwMode="auto">
          <a:xfrm>
            <a:off x="251520" y="3645024"/>
            <a:ext cx="864096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oneTexte 9"/>
          <p:cNvSpPr txBox="1"/>
          <p:nvPr/>
        </p:nvSpPr>
        <p:spPr>
          <a:xfrm>
            <a:off x="7308304" y="5445224"/>
            <a:ext cx="15841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Fondation de France</a:t>
            </a:r>
            <a:endParaRPr lang="fr-FR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16632"/>
            <a:ext cx="90958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Responsabiliser les parents</a:t>
            </a:r>
            <a:endParaRPr lang="fr-F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196752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/>
              <a:t>Problème : l’intervention la plus courante des parents porte sur l’encadrement du temps de connexion, notamment chez les lycéens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67544" y="1988840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Le rôle délégué aux ainés dans  l ’éducation au numérique, y compris pour les réseaux sociaux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67544" y="2780928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La lucidité face au contrôle parental, qui se doit d’être intelligent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467544" y="3284984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La prévention doit être la plus précoce, le vagabondage sur Internet étant le plus fréquent chez les plus jeunes. </a:t>
            </a:r>
          </a:p>
          <a:p>
            <a:pPr algn="just"/>
            <a:r>
              <a:rPr lang="fr-FR" dirty="0" smtClean="0"/>
              <a:t>Une ritualisation progressive se constate au fur et à mesure que l’adolescent grandit.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467544" y="472514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L’adulte doit se former en amont et non être formé uniquement par l’enfant.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319</TotalTime>
  <Words>655</Words>
  <Application>Microsoft Office PowerPoint</Application>
  <PresentationFormat>Affichage à l'écran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Débit</vt:lpstr>
      <vt:lpstr>Le rapport des jeunes au numérique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rapport des jeunes au numérique</dc:title>
  <dc:creator>test1</dc:creator>
  <cp:lastModifiedBy>Pierre</cp:lastModifiedBy>
  <cp:revision>39</cp:revision>
  <dcterms:created xsi:type="dcterms:W3CDTF">2012-12-10T13:26:10Z</dcterms:created>
  <dcterms:modified xsi:type="dcterms:W3CDTF">2013-02-04T20:47:28Z</dcterms:modified>
</cp:coreProperties>
</file>