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4" d="100"/>
          <a:sy n="114" d="100"/>
        </p:scale>
        <p:origin x="63" y="5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D680E798-53FF-4C51-A981-953463752515}" type="datetimeFigureOut">
              <a:rPr lang="fr-FR"/>
              <a:t>09/07/2024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fld id="{1B06CD8F-B7ED-4A05-9FB1-A01CC0EF02C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Arial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Arial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Arial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Arial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compte.educonnect.education.gouv.fr/educt-self-service/activation/saisieNomEtNumer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ducation.gouv.fr/educonnect-un-compte-unique-pour-suivre-et-accompagner-la-scolarite-de-mon-enfant-736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/>
              <a:t>Sans ENT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06CD8F-B7ED-4A05-9FB1-A01CC0EF02CC}" type="slidenum">
              <a:rPr lang="fr-FR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fr-FR"/>
              <a:t>Messagerie : possibilité de garder celle de l’outil de vie scolaire OU d’utiliser celle de l’ENT</a:t>
            </a:r>
            <a:endParaRPr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06CD8F-B7ED-4A05-9FB1-A01CC0EF02CC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 u="sng">
                <a:hlinkClick r:id="rId3" tooltip="https://moncompte.educonnect.education.gouv.fr/educt-self-service/activation/saisieNomEtNumero"/>
              </a:rPr>
              <a:t>https://moncompte.educonnect.education.gouv.fr/educt-self-service/activation/saisieNomEtNumero</a:t>
            </a:r>
            <a:r>
              <a:rPr lang="fr-FR" sz="1200"/>
              <a:t> </a:t>
            </a:r>
            <a:endParaRPr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200" i="1" u="sng">
                <a:hlinkClick r:id="rId4" tooltip="https://www.education.gouv.fr/educonnect-un-compte-unique-pour-suivre-et-accompagner-la-scolarite-de-mon-enfant-7361"/>
              </a:rPr>
              <a:t>https://www.education.gouv.fr/educonnect-un-compte-unique-pour-suivre-et-accompagner-la-scolarite-de-mon-enfant-7361</a:t>
            </a:r>
            <a:r>
              <a:rPr lang="fr-FR" sz="1200" i="1"/>
              <a:t> 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06CD8F-B7ED-4A05-9FB1-A01CC0EF02CC}" type="slidenum">
              <a:rPr lang="fr-FR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Alimenter l’agenda (visible sur la page d’accueil) avant la réunion.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Penser à distribuer les comptes Educonnect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922701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7558052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Penser à distribuer les comptes Educonnect</a:t>
            </a:r>
          </a:p>
          <a:p>
            <a:pPr>
              <a:defRPr/>
            </a:pPr>
            <a:r>
              <a:t>SMS : si l’établissement utilise le pack SMS de Kosmos</a:t>
            </a:r>
          </a:p>
        </p:txBody>
      </p:sp>
      <p:sp>
        <p:nvSpPr>
          <p:cNvPr id="9676109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91A3CA8B-11DC-154D-94D3-AD818C189EA0}" type="datetime1">
              <a:rPr lang="fr-FR"/>
              <a:t>09/07/2024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élégation académique au numérique éducatif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23528" y="180514"/>
            <a:ext cx="4262004" cy="3504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34D99910-52C1-FF4A-BB49-C9CF2A12237E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Délégation académique au numérique éducatif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80260"/>
            <a:ext cx="2152829" cy="1770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F6BA0A05-28D1-034A-ABB1-7FD89A42446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élégation académique au numérique éducatif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prstGeom prst="rect">
            <a:avLst/>
          </a:prstGeom>
          <a:solidFill>
            <a:srgbClr val="000091">
              <a:alpha val="7843"/>
            </a:srgbClr>
          </a:solidFill>
          <a:ln>
            <a:noFill/>
          </a:ln>
        </p:spPr>
        <p:txBody>
          <a:bodyPr tIns="1080000" anchor="ctr" anchorCtr="0"/>
          <a:lstStyle>
            <a:lvl1pPr algn="ctr">
              <a:defRPr cap="all"/>
            </a:lvl1pPr>
          </a:lstStyle>
          <a:p>
            <a:pPr>
              <a:defRPr/>
            </a:pPr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  <a:endParaRPr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1977766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 extrusionOk="0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C1D6A617-9275-D242-93B0-3DBA5D76317F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élégation académique au numérique éducatif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2C264478-4759-9740-BB7F-ACCDAF11346E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r>
              <a:rPr lang="fr-FR"/>
              <a:t>Intitulé de la division/délégation académique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fld id="{602F387C-0806-3343-9E75-2D6B8F429224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élégation académique au numérique éducatif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323528" y="108091"/>
            <a:ext cx="755765" cy="621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sette-et-maurice-audin.moncollege.valdemarne.fr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A48DD5-F2E6-EA41-9D8F-C77538C587D5}" type="datetime1">
              <a:rPr lang="fr-FR"/>
              <a:t>09/07/2024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xfrm>
            <a:off x="2483768" y="4443958"/>
            <a:ext cx="4068396" cy="231923"/>
          </a:xfrm>
        </p:spPr>
        <p:txBody>
          <a:bodyPr/>
          <a:lstStyle/>
          <a:p>
            <a:pPr>
              <a:defRPr/>
            </a:pPr>
            <a:r>
              <a:rPr lang="fr-FR" sz="1100" dirty="0">
                <a:latin typeface="Arial"/>
              </a:rPr>
              <a:t>Délégation de la région académique au numérique éducatif</a:t>
            </a:r>
            <a:endParaRPr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0C140CD-8AED-46FF-A9A2-77308F3F39AE}" type="slidenum">
              <a:rPr lang="fr-FR"/>
              <a:t>1</a:t>
            </a:fld>
            <a:endParaRPr lang="fr-FR"/>
          </a:p>
        </p:txBody>
      </p:sp>
      <p:sp>
        <p:nvSpPr>
          <p:cNvPr id="11" name="Espace réservé du texte 5"/>
          <p:cNvSpPr txBox="1"/>
          <p:nvPr/>
        </p:nvSpPr>
        <p:spPr bwMode="auto">
          <a:xfrm>
            <a:off x="2195736" y="2067694"/>
            <a:ext cx="6588264" cy="2520280"/>
          </a:xfrm>
          <a:prstGeom prst="rect">
            <a:avLst/>
          </a:prstGeom>
        </p:spPr>
        <p:txBody>
          <a:bodyPr/>
          <a:lstStyle>
            <a:lvl1pPr marL="0" indent="0" algn="l" defTabSz="9144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05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9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8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/>
              <a:buChar char="•"/>
              <a:defRPr sz="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fr-FR" sz="3200" b="1"/>
              <a:t>Présentation de l’ENT aux responsables légaux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auto">
          <a:xfrm>
            <a:off x="359999" y="900000"/>
            <a:ext cx="6156217" cy="720000"/>
          </a:xfrm>
        </p:spPr>
        <p:txBody>
          <a:bodyPr/>
          <a:lstStyle/>
          <a:p>
            <a:pPr>
              <a:defRPr/>
            </a:pPr>
            <a:r>
              <a:rPr lang="fr-FR"/>
              <a:t>Des fonctionnalités complémentaires aux logiciels de vie scolaire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F6BA0A05-28D1-034A-ABB1-7FD89A42446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Délégation académique au numérique éducatif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10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 bwMode="auto">
          <a:xfrm>
            <a:off x="60984" y="1691694"/>
            <a:ext cx="3215437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/>
              <a:t>Un </a:t>
            </a:r>
            <a:r>
              <a:rPr lang="fr-FR" b="1" u="sng">
                <a:solidFill>
                  <a:srgbClr val="006DCC"/>
                </a:solidFill>
              </a:rPr>
              <a:t>classeur pédagogique </a:t>
            </a:r>
            <a:r>
              <a:rPr lang="fr-FR"/>
              <a:t>pour : 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b="1"/>
              <a:t>Retrouver les ressources </a:t>
            </a:r>
            <a:r>
              <a:rPr lang="fr-FR"/>
              <a:t>diffusées en classe rangées par matière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b="1"/>
              <a:t>S’entraîner</a:t>
            </a:r>
            <a:r>
              <a:rPr lang="fr-FR"/>
              <a:t> (lors des séances Devoirs Faits)</a:t>
            </a:r>
            <a:endParaRPr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68193" y="497129"/>
            <a:ext cx="2206167" cy="128183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rcRect r="33114"/>
          <a:stretch/>
        </p:blipFill>
        <p:spPr bwMode="auto">
          <a:xfrm>
            <a:off x="3275856" y="1563638"/>
            <a:ext cx="2679717" cy="199278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rcRect l="35573" t="7887" r="-1459" b="29938"/>
          <a:stretch/>
        </p:blipFill>
        <p:spPr bwMode="auto">
          <a:xfrm>
            <a:off x="4169980" y="2664024"/>
            <a:ext cx="2778284" cy="2119476"/>
          </a:xfrm>
          <a:prstGeom prst="rect">
            <a:avLst/>
          </a:prstGeom>
        </p:spPr>
      </p:pic>
      <p:cxnSp>
        <p:nvCxnSpPr>
          <p:cNvPr id="17" name="Connecteur droit avec flèche 16"/>
          <p:cNvCxnSpPr>
            <a:cxnSpLocks/>
          </p:cNvCxnSpPr>
          <p:nvPr/>
        </p:nvCxnSpPr>
        <p:spPr bwMode="auto">
          <a:xfrm>
            <a:off x="3879632" y="2957995"/>
            <a:ext cx="608068" cy="246474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necteur droit avec flèche 18"/>
          <p:cNvCxnSpPr>
            <a:cxnSpLocks/>
          </p:cNvCxnSpPr>
          <p:nvPr/>
        </p:nvCxnSpPr>
        <p:spPr bwMode="auto">
          <a:xfrm flipV="1">
            <a:off x="5070195" y="1436945"/>
            <a:ext cx="1797998" cy="509498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rcRect r="13638" b="9316"/>
          <a:stretch/>
        </p:blipFill>
        <p:spPr bwMode="auto">
          <a:xfrm>
            <a:off x="6969569" y="2664024"/>
            <a:ext cx="2129119" cy="1654882"/>
          </a:xfrm>
          <a:prstGeom prst="rect">
            <a:avLst/>
          </a:prstGeom>
        </p:spPr>
      </p:pic>
      <p:cxnSp>
        <p:nvCxnSpPr>
          <p:cNvPr id="23" name="Connecteur droit avec flèche 22"/>
          <p:cNvCxnSpPr>
            <a:cxnSpLocks/>
          </p:cNvCxnSpPr>
          <p:nvPr/>
        </p:nvCxnSpPr>
        <p:spPr bwMode="auto">
          <a:xfrm>
            <a:off x="6544756" y="3169787"/>
            <a:ext cx="608068" cy="246474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auto">
          <a:xfrm>
            <a:off x="359999" y="900000"/>
            <a:ext cx="6300233" cy="720000"/>
          </a:xfrm>
        </p:spPr>
        <p:txBody>
          <a:bodyPr/>
          <a:lstStyle/>
          <a:p>
            <a:pPr>
              <a:defRPr/>
            </a:pPr>
            <a:r>
              <a:rPr lang="fr-FR"/>
              <a:t>Des fonctionnalités complémentaires aux logiciels de vie scolaire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F6BA0A05-28D1-034A-ABB1-7FD89A42446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11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 bwMode="auto">
          <a:xfrm>
            <a:off x="107504" y="1707653"/>
            <a:ext cx="474899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/>
              <a:t>Un </a:t>
            </a:r>
            <a:r>
              <a:rPr lang="fr-FR" b="1" u="sng">
                <a:solidFill>
                  <a:srgbClr val="006DCC"/>
                </a:solidFill>
              </a:rPr>
              <a:t>cahier de texte </a:t>
            </a:r>
            <a:r>
              <a:rPr lang="fr-FR"/>
              <a:t>qui permet de :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/>
              <a:t>Déposer une pièce-jointe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b="1"/>
              <a:t>Travailler l’oral </a:t>
            </a:r>
            <a:r>
              <a:rPr lang="fr-FR"/>
              <a:t>en s’enregistrant directement sur l’ENT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b="1"/>
              <a:t>Rédiger</a:t>
            </a:r>
            <a:r>
              <a:rPr lang="fr-FR"/>
              <a:t> un texte directement sur l’ENT (ce qui limite les difficultés « techniques » rencontrées par les élèves.</a:t>
            </a:r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rcRect r="12563"/>
          <a:stretch/>
        </p:blipFill>
        <p:spPr bwMode="auto">
          <a:xfrm>
            <a:off x="4716016" y="2956194"/>
            <a:ext cx="4176464" cy="18273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74325" y="2219824"/>
            <a:ext cx="4748995" cy="516757"/>
          </a:xfrm>
          <a:prstGeom prst="rect">
            <a:avLst/>
          </a:prstGeom>
        </p:spPr>
      </p:pic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8467CBD0-D819-4478-A64B-4F9AC9510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auto">
          <a:xfrm>
            <a:off x="359999" y="900000"/>
            <a:ext cx="6156217" cy="720000"/>
          </a:xfrm>
        </p:spPr>
        <p:txBody>
          <a:bodyPr/>
          <a:lstStyle/>
          <a:p>
            <a:pPr>
              <a:defRPr/>
            </a:pPr>
            <a:r>
              <a:rPr lang="fr-FR"/>
              <a:t>Des fonctionnalités complémentaires aux logiciels de vie scolaire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F6BA0A05-28D1-034A-ABB1-7FD89A42446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12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 bwMode="auto">
          <a:xfrm>
            <a:off x="107504" y="1770589"/>
            <a:ext cx="3979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u="sng">
                <a:solidFill>
                  <a:srgbClr val="006DCC"/>
                </a:solidFill>
              </a:rPr>
              <a:t>Un espace de classe :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/>
              <a:t>Des articles </a:t>
            </a:r>
            <a:r>
              <a:rPr lang="fr-FR" b="1"/>
              <a:t>rédigés</a:t>
            </a:r>
            <a:r>
              <a:rPr lang="fr-FR"/>
              <a:t> par les enseignants et </a:t>
            </a:r>
            <a:r>
              <a:rPr lang="fr-FR" b="1"/>
              <a:t>les élèves </a:t>
            </a:r>
            <a:r>
              <a:rPr lang="fr-FR" i="1"/>
              <a:t>(qui développent ainsi leurs compétences numériques)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Un forum </a:t>
            </a:r>
            <a:r>
              <a:rPr lang="fr-FR" b="1"/>
              <a:t>pour mieux échanger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/>
              <a:t>Des dossiers partagés avec des </a:t>
            </a:r>
            <a:r>
              <a:rPr lang="fr-FR" b="1"/>
              <a:t>documents collaboratifs</a:t>
            </a:r>
            <a:endParaRPr/>
          </a:p>
        </p:txBody>
      </p:sp>
      <p:grpSp>
        <p:nvGrpSpPr>
          <p:cNvPr id="18" name="Groupe 17"/>
          <p:cNvGrpSpPr/>
          <p:nvPr/>
        </p:nvGrpSpPr>
        <p:grpSpPr bwMode="auto">
          <a:xfrm>
            <a:off x="4267957" y="1655727"/>
            <a:ext cx="1308807" cy="488097"/>
            <a:chOff x="6012159" y="1231822"/>
            <a:chExt cx="1308807" cy="488097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rcRect r="73033" b="78250"/>
            <a:stretch/>
          </p:blipFill>
          <p:spPr bwMode="auto">
            <a:xfrm>
              <a:off x="6012159" y="1231822"/>
              <a:ext cx="1296144" cy="488097"/>
            </a:xfrm>
            <a:prstGeom prst="rect">
              <a:avLst/>
            </a:prstGeom>
          </p:spPr>
        </p:pic>
        <p:sp>
          <p:nvSpPr>
            <p:cNvPr id="13" name="Rectangle : coins arrondis 12"/>
            <p:cNvSpPr/>
            <p:nvPr/>
          </p:nvSpPr>
          <p:spPr bwMode="auto">
            <a:xfrm>
              <a:off x="6024823" y="1442321"/>
              <a:ext cx="1296144" cy="265333"/>
            </a:xfrm>
            <a:prstGeom prst="roundRect">
              <a:avLst>
                <a:gd name="adj" fmla="val 16667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 bwMode="auto">
          <a:xfrm>
            <a:off x="4283177" y="2619065"/>
            <a:ext cx="2644033" cy="1431591"/>
            <a:chOff x="3475951" y="2084399"/>
            <a:chExt cx="4291062" cy="2135734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75951" y="2084399"/>
              <a:ext cx="4291062" cy="213573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3707904" y="2715766"/>
              <a:ext cx="648072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 bwMode="auto">
          <a:xfrm>
            <a:off x="7236296" y="1573918"/>
            <a:ext cx="1690790" cy="1645904"/>
            <a:chOff x="7092279" y="2982729"/>
            <a:chExt cx="1456172" cy="1442871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rcRect l="-1" r="70201" b="65986"/>
            <a:stretch/>
          </p:blipFill>
          <p:spPr bwMode="auto">
            <a:xfrm>
              <a:off x="7092280" y="2982729"/>
              <a:ext cx="1456171" cy="916099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4"/>
            <a:srcRect l="68406" t="12365" r="1793" b="66928"/>
            <a:stretch/>
          </p:blipFill>
          <p:spPr bwMode="auto">
            <a:xfrm>
              <a:off x="7092279" y="3867894"/>
              <a:ext cx="1456171" cy="557706"/>
            </a:xfrm>
            <a:prstGeom prst="rect">
              <a:avLst/>
            </a:prstGeom>
          </p:spPr>
        </p:pic>
      </p:grpSp>
      <p:cxnSp>
        <p:nvCxnSpPr>
          <p:cNvPr id="21" name="Connecteur droit avec flèche 20"/>
          <p:cNvCxnSpPr>
            <a:cxnSpLocks/>
            <a:stCxn id="13" idx="3"/>
          </p:cNvCxnSpPr>
          <p:nvPr/>
        </p:nvCxnSpPr>
        <p:spPr bwMode="auto">
          <a:xfrm flipV="1">
            <a:off x="5576764" y="1731673"/>
            <a:ext cx="1587524" cy="267220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Connecteur droit avec flèche 23"/>
          <p:cNvCxnSpPr>
            <a:cxnSpLocks/>
          </p:cNvCxnSpPr>
          <p:nvPr/>
        </p:nvCxnSpPr>
        <p:spPr bwMode="auto">
          <a:xfrm>
            <a:off x="4422962" y="2083607"/>
            <a:ext cx="500701" cy="546114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Espace réservé du pied de page 7">
            <a:extLst>
              <a:ext uri="{FF2B5EF4-FFF2-40B4-BE49-F238E27FC236}">
                <a16:creationId xmlns:a16="http://schemas.microsoft.com/office/drawing/2014/main" id="{26963145-CEFC-4A61-B017-CA9CE86D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6494762" name="Titre 8"/>
          <p:cNvSpPr>
            <a:spLocks noGrp="1"/>
          </p:cNvSpPr>
          <p:nvPr>
            <p:ph type="title"/>
          </p:nvPr>
        </p:nvSpPr>
        <p:spPr bwMode="auto">
          <a:xfrm>
            <a:off x="359998" y="900000"/>
            <a:ext cx="6156216" cy="720000"/>
          </a:xfrm>
        </p:spPr>
        <p:txBody>
          <a:bodyPr/>
          <a:lstStyle/>
          <a:p>
            <a:pPr>
              <a:defRPr/>
            </a:pPr>
            <a:r>
              <a:rPr lang="fr-FR"/>
              <a:t>Un espace personnel</a:t>
            </a:r>
            <a:endParaRPr/>
          </a:p>
        </p:txBody>
      </p:sp>
      <p:sp>
        <p:nvSpPr>
          <p:cNvPr id="82948554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FAE9C137-1C55-2810-953C-AF9595050D64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1641110952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F309693-9FFD-C669-3EFE-5B0F9A3E6B64}" type="slidenum">
              <a:rPr lang="fr-FR"/>
              <a:t>13</a:t>
            </a:fld>
            <a:endParaRPr lang="fr-FR"/>
          </a:p>
        </p:txBody>
      </p:sp>
      <p:sp>
        <p:nvSpPr>
          <p:cNvPr id="1191228795" name="ZoneTexte 1"/>
          <p:cNvSpPr txBox="1"/>
          <p:nvPr/>
        </p:nvSpPr>
        <p:spPr bwMode="auto">
          <a:xfrm>
            <a:off x="3811804" y="303212"/>
            <a:ext cx="4982994" cy="4358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sz="1600">
              <a:latin typeface="Arial"/>
              <a:cs typeface="Arial"/>
            </a:endParaRPr>
          </a:p>
          <a:p>
            <a:pPr marL="217793" indent="-217793">
              <a:lnSpc>
                <a:spcPct val="150000"/>
              </a:lnSpc>
              <a:buFont typeface="Arial"/>
              <a:buChar char="•"/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L'agenda personnel qui sert à la fois à saisir des  évènements qui vous sont propres ( un rendez-vous chez médical, un rappel, etc.) et à visualiser et superposer l'ensemble des  agendas auxquels vous avez accès, comme le cahier de textes, des agendas de réservation de ressources, etc.</a:t>
            </a:r>
          </a:p>
          <a:p>
            <a:pPr marL="217793" indent="-217793">
              <a:lnSpc>
                <a:spcPct val="150000"/>
              </a:lnSpc>
              <a:buFont typeface="Arial"/>
              <a:buChar char="•"/>
              <a:defRPr/>
            </a:pPr>
            <a:endParaRPr lang="fr-FR" sz="16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lnSpc>
                <a:spcPct val="150000"/>
              </a:lnSpc>
              <a:buFont typeface="Arial"/>
              <a:buChar char="•"/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Le porte-documents permet à l'utilisateur de stocker sur l'ENT les  documents qu'il souhaite conserver. Ils seront accessibles à partir  d'une simple connexion internet et à tout moment.</a:t>
            </a:r>
            <a:endParaRPr lang="fr-FR"/>
          </a:p>
        </p:txBody>
      </p:sp>
      <p:cxnSp>
        <p:nvCxnSpPr>
          <p:cNvPr id="198209295" name="Connecteur droit avec flèche 20"/>
          <p:cNvCxnSpPr>
            <a:cxnSpLocks/>
          </p:cNvCxnSpPr>
          <p:nvPr/>
        </p:nvCxnSpPr>
        <p:spPr bwMode="auto">
          <a:xfrm flipV="1">
            <a:off x="2147544" y="1355724"/>
            <a:ext cx="1805371" cy="1216022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58948720" name="Connecteur droit avec flèche 23"/>
          <p:cNvCxnSpPr>
            <a:cxnSpLocks/>
          </p:cNvCxnSpPr>
          <p:nvPr/>
        </p:nvCxnSpPr>
        <p:spPr bwMode="auto">
          <a:xfrm>
            <a:off x="2147544" y="3113608"/>
            <a:ext cx="1611343" cy="273055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41699574" name="Image 104169957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1865282"/>
            <a:ext cx="2606196" cy="1521383"/>
          </a:xfrm>
          <a:prstGeom prst="rect">
            <a:avLst/>
          </a:prstGeom>
        </p:spPr>
      </p:pic>
      <p:sp>
        <p:nvSpPr>
          <p:cNvPr id="1451864106" name="Rectangle : coins arrondis 12"/>
          <p:cNvSpPr/>
          <p:nvPr/>
        </p:nvSpPr>
        <p:spPr bwMode="auto">
          <a:xfrm>
            <a:off x="10292779" y="3098047"/>
            <a:ext cx="1296144" cy="265332"/>
          </a:xfrm>
          <a:prstGeom prst="roundRect">
            <a:avLst>
              <a:gd name="adj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FE9A803B-1014-402E-91ED-F5A1C945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9144554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5CD8EB7E-8CAB-BBC1-CC39-1956AF805108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100088272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DF3D964A-DBA9-4DB8-3E87-19DF3A0B7FE5}" type="slidenum">
              <a:rPr lang="fr-FR"/>
              <a:t>14</a:t>
            </a:fld>
            <a:endParaRPr lang="fr-FR"/>
          </a:p>
        </p:txBody>
      </p:sp>
      <p:sp>
        <p:nvSpPr>
          <p:cNvPr id="157892062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8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Et maintenant, découvrons l’ENT de notre collège</a:t>
            </a:r>
          </a:p>
        </p:txBody>
      </p:sp>
      <p:pic>
        <p:nvPicPr>
          <p:cNvPr id="1824391268" name="Image 182439126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36355" y="1355724"/>
            <a:ext cx="2857500" cy="2857500"/>
          </a:xfrm>
          <a:prstGeom prst="rect">
            <a:avLst/>
          </a:prstGeom>
        </p:spPr>
      </p:pic>
      <p:sp>
        <p:nvSpPr>
          <p:cNvPr id="1562814710" name="ZoneTexte 1562814709"/>
          <p:cNvSpPr txBox="1"/>
          <p:nvPr/>
        </p:nvSpPr>
        <p:spPr bwMode="auto">
          <a:xfrm>
            <a:off x="541652" y="3890720"/>
            <a:ext cx="3811132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b="1" i="1">
                <a:highlight>
                  <a:srgbClr val="FFFF00"/>
                </a:highlight>
              </a:rPr>
              <a:t>QR-code à changer</a:t>
            </a:r>
            <a:r>
              <a:rPr i="1"/>
              <a:t> (il renvoie vers la page d’accueil de l’EPLE)</a:t>
            </a:r>
          </a:p>
        </p:txBody>
      </p:sp>
      <p:sp>
        <p:nvSpPr>
          <p:cNvPr id="1070904287" name="ZoneTexte 1070904286"/>
          <p:cNvSpPr txBox="1"/>
          <p:nvPr/>
        </p:nvSpPr>
        <p:spPr bwMode="auto">
          <a:xfrm>
            <a:off x="4230571" y="2510015"/>
            <a:ext cx="486887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sz="18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josette-et-maurice-audin.moncollege.valdemarne.fr/"/>
              </a:rPr>
              <a:t>https://josette-et-maurice-audin.moncollege.valdemarne.fr/</a:t>
            </a:r>
            <a:r>
              <a:t> </a:t>
            </a:r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6C6CEA15-AAC6-4B4A-9AF5-29B84992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8234199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91ABF245-8C01-CFDF-8272-6172814A7CF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2322671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A2B1AAF3-7FF0-B31F-9638-C4D2F6D1B179}" type="slidenum">
              <a:rPr lang="fr-FR"/>
              <a:t>15</a:t>
            </a:fld>
            <a:endParaRPr lang="fr-FR"/>
          </a:p>
        </p:txBody>
      </p:sp>
      <p:sp>
        <p:nvSpPr>
          <p:cNvPr id="170560781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7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Mission n°1 : ajouter le raccourci sur son smartphone</a:t>
            </a:r>
          </a:p>
        </p:txBody>
      </p:sp>
      <p:pic>
        <p:nvPicPr>
          <p:cNvPr id="1214070004" name="Image 1214070003"/>
          <p:cNvPicPr>
            <a:picLocks noChangeAspect="1"/>
          </p:cNvPicPr>
          <p:nvPr/>
        </p:nvPicPr>
        <p:blipFill>
          <a:blip r:embed="rId2"/>
          <a:srcRect t="2159" b="14948"/>
          <a:stretch/>
        </p:blipFill>
        <p:spPr bwMode="auto">
          <a:xfrm>
            <a:off x="109766" y="1260000"/>
            <a:ext cx="1962294" cy="3343500"/>
          </a:xfrm>
          <a:prstGeom prst="rect">
            <a:avLst/>
          </a:prstGeom>
          <a:ln w="6349">
            <a:solidFill>
              <a:schemeClr val="tx1"/>
            </a:solidFill>
            <a:prstDash val="solid"/>
          </a:ln>
        </p:spPr>
      </p:pic>
      <p:pic>
        <p:nvPicPr>
          <p:cNvPr id="432301652" name="Image 432301651"/>
          <p:cNvPicPr>
            <a:picLocks noChangeAspect="1"/>
          </p:cNvPicPr>
          <p:nvPr/>
        </p:nvPicPr>
        <p:blipFill>
          <a:blip r:embed="rId3"/>
          <a:srcRect t="3076" b="21724"/>
          <a:stretch/>
        </p:blipFill>
        <p:spPr bwMode="auto">
          <a:xfrm>
            <a:off x="2526171" y="1303337"/>
            <a:ext cx="2166908" cy="3349495"/>
          </a:xfrm>
          <a:prstGeom prst="rect">
            <a:avLst/>
          </a:prstGeom>
          <a:ln w="6349">
            <a:solidFill>
              <a:schemeClr val="tx1"/>
            </a:solidFill>
            <a:prstDash val="solid"/>
          </a:ln>
        </p:spPr>
      </p:pic>
      <p:pic>
        <p:nvPicPr>
          <p:cNvPr id="1425633117" name="Image 1425633116"/>
          <p:cNvPicPr>
            <a:picLocks noChangeAspect="1"/>
          </p:cNvPicPr>
          <p:nvPr/>
        </p:nvPicPr>
        <p:blipFill>
          <a:blip r:embed="rId4"/>
          <a:srcRect t="30440" b="28539"/>
          <a:stretch/>
        </p:blipFill>
        <p:spPr bwMode="auto">
          <a:xfrm>
            <a:off x="4874720" y="1469109"/>
            <a:ext cx="1522224" cy="1283453"/>
          </a:xfrm>
          <a:prstGeom prst="rect">
            <a:avLst/>
          </a:prstGeom>
        </p:spPr>
      </p:pic>
      <p:pic>
        <p:nvPicPr>
          <p:cNvPr id="476200477" name="Image 476200476"/>
          <p:cNvPicPr>
            <a:picLocks noChangeAspect="1"/>
          </p:cNvPicPr>
          <p:nvPr/>
        </p:nvPicPr>
        <p:blipFill>
          <a:blip r:embed="rId5"/>
          <a:srcRect t="45890"/>
          <a:stretch/>
        </p:blipFill>
        <p:spPr bwMode="auto">
          <a:xfrm>
            <a:off x="5423618" y="2978033"/>
            <a:ext cx="1575660" cy="1752542"/>
          </a:xfrm>
          <a:prstGeom prst="rect">
            <a:avLst/>
          </a:prstGeom>
        </p:spPr>
      </p:pic>
      <p:pic>
        <p:nvPicPr>
          <p:cNvPr id="731014830" name="Image 731014829"/>
          <p:cNvPicPr>
            <a:picLocks noChangeAspect="1"/>
          </p:cNvPicPr>
          <p:nvPr/>
        </p:nvPicPr>
        <p:blipFill>
          <a:blip r:embed="rId6"/>
          <a:srcRect t="11824"/>
          <a:stretch/>
        </p:blipFill>
        <p:spPr bwMode="auto">
          <a:xfrm>
            <a:off x="7344150" y="1510670"/>
            <a:ext cx="1709697" cy="3098824"/>
          </a:xfrm>
          <a:prstGeom prst="rect">
            <a:avLst/>
          </a:prstGeom>
        </p:spPr>
      </p:pic>
      <p:sp>
        <p:nvSpPr>
          <p:cNvPr id="239503696" name="Ellipse 239503695"/>
          <p:cNvSpPr/>
          <p:nvPr/>
        </p:nvSpPr>
        <p:spPr bwMode="auto">
          <a:xfrm>
            <a:off x="1744385" y="1255200"/>
            <a:ext cx="403601" cy="364798"/>
          </a:xfrm>
          <a:prstGeom prst="ellipse">
            <a:avLst/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FF"/>
              </a:highlight>
            </a:endParaRPr>
          </a:p>
        </p:txBody>
      </p:sp>
      <p:cxnSp>
        <p:nvCxnSpPr>
          <p:cNvPr id="2" name="Connecteur droit 1"/>
          <p:cNvCxnSpPr>
            <a:cxnSpLocks/>
          </p:cNvCxnSpPr>
          <p:nvPr/>
        </p:nvCxnSpPr>
        <p:spPr bwMode="auto">
          <a:xfrm flipV="1">
            <a:off x="686949" y="1517542"/>
            <a:ext cx="1049364" cy="452033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70252" name="Rectangle : coins arrondis 113270251"/>
          <p:cNvSpPr/>
          <p:nvPr/>
        </p:nvSpPr>
        <p:spPr bwMode="auto">
          <a:xfrm>
            <a:off x="3374936" y="4278177"/>
            <a:ext cx="1339957" cy="282521"/>
          </a:xfrm>
          <a:prstGeom prst="roundRect">
            <a:avLst>
              <a:gd name="adj" fmla="val 16667"/>
            </a:avLst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3587090" name="Connecteur droit 173587089"/>
          <p:cNvCxnSpPr>
            <a:cxnSpLocks/>
            <a:endCxn id="113270252" idx="1"/>
          </p:cNvCxnSpPr>
          <p:nvPr/>
        </p:nvCxnSpPr>
        <p:spPr bwMode="auto">
          <a:xfrm>
            <a:off x="2648452" y="4100592"/>
            <a:ext cx="726482" cy="318845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075181" name="Ellipse 739075180"/>
          <p:cNvSpPr/>
          <p:nvPr/>
        </p:nvSpPr>
        <p:spPr bwMode="auto">
          <a:xfrm>
            <a:off x="5944628" y="2142578"/>
            <a:ext cx="403600" cy="364797"/>
          </a:xfrm>
          <a:prstGeom prst="ellipse">
            <a:avLst/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FF"/>
              </a:highlight>
            </a:endParaRPr>
          </a:p>
        </p:txBody>
      </p:sp>
      <p:cxnSp>
        <p:nvCxnSpPr>
          <p:cNvPr id="1390050402" name="Connecteur droit 1390050401"/>
          <p:cNvCxnSpPr>
            <a:cxnSpLocks/>
            <a:endCxn id="739075181" idx="2"/>
          </p:cNvCxnSpPr>
          <p:nvPr/>
        </p:nvCxnSpPr>
        <p:spPr bwMode="auto">
          <a:xfrm flipV="1">
            <a:off x="5246315" y="2324977"/>
            <a:ext cx="698313" cy="79941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3318794" name="Ellipse 603318793"/>
          <p:cNvSpPr/>
          <p:nvPr/>
        </p:nvSpPr>
        <p:spPr bwMode="auto">
          <a:xfrm>
            <a:off x="6388590" y="4158726"/>
            <a:ext cx="403600" cy="364797"/>
          </a:xfrm>
          <a:prstGeom prst="ellipse">
            <a:avLst/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FF"/>
              </a:highlight>
            </a:endParaRPr>
          </a:p>
        </p:txBody>
      </p:sp>
      <p:cxnSp>
        <p:nvCxnSpPr>
          <p:cNvPr id="1147559637" name="Connecteur droit 1147559636"/>
          <p:cNvCxnSpPr>
            <a:cxnSpLocks/>
          </p:cNvCxnSpPr>
          <p:nvPr/>
        </p:nvCxnSpPr>
        <p:spPr bwMode="auto">
          <a:xfrm>
            <a:off x="5649915" y="4158726"/>
            <a:ext cx="698312" cy="182398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2234895" name="Ellipse 1222234894"/>
          <p:cNvSpPr/>
          <p:nvPr/>
        </p:nvSpPr>
        <p:spPr bwMode="auto">
          <a:xfrm>
            <a:off x="7288704" y="1787176"/>
            <a:ext cx="566210" cy="577771"/>
          </a:xfrm>
          <a:prstGeom prst="ellipse">
            <a:avLst/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highlight>
                <a:srgbClr val="FFFFFF"/>
              </a:highlight>
            </a:endParaRPr>
          </a:p>
        </p:txBody>
      </p:sp>
      <p:sp>
        <p:nvSpPr>
          <p:cNvPr id="868526574" name="Ellipse 868526573"/>
          <p:cNvSpPr/>
          <p:nvPr/>
        </p:nvSpPr>
        <p:spPr bwMode="auto">
          <a:xfrm>
            <a:off x="16970" y="1261013"/>
            <a:ext cx="1357772" cy="482546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1</a:t>
            </a:r>
          </a:p>
        </p:txBody>
      </p:sp>
      <p:sp>
        <p:nvSpPr>
          <p:cNvPr id="568181551" name="Ellipse 568181550"/>
          <p:cNvSpPr/>
          <p:nvPr/>
        </p:nvSpPr>
        <p:spPr bwMode="auto">
          <a:xfrm>
            <a:off x="2826037" y="1303337"/>
            <a:ext cx="1397162" cy="482545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2</a:t>
            </a:r>
          </a:p>
        </p:txBody>
      </p:sp>
      <p:sp>
        <p:nvSpPr>
          <p:cNvPr id="868881279" name="Ellipse 868881278"/>
          <p:cNvSpPr/>
          <p:nvPr/>
        </p:nvSpPr>
        <p:spPr bwMode="auto">
          <a:xfrm>
            <a:off x="4932837" y="1304631"/>
            <a:ext cx="1331160" cy="482545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3</a:t>
            </a:r>
          </a:p>
        </p:txBody>
      </p:sp>
      <p:sp>
        <p:nvSpPr>
          <p:cNvPr id="1050442959" name="Ellipse 1050442958"/>
          <p:cNvSpPr/>
          <p:nvPr/>
        </p:nvSpPr>
        <p:spPr bwMode="auto">
          <a:xfrm>
            <a:off x="5246315" y="2818810"/>
            <a:ext cx="1344075" cy="482545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4</a:t>
            </a:r>
          </a:p>
        </p:txBody>
      </p:sp>
      <p:sp>
        <p:nvSpPr>
          <p:cNvPr id="1738323993" name="Ellipse 1738323992"/>
          <p:cNvSpPr/>
          <p:nvPr/>
        </p:nvSpPr>
        <p:spPr bwMode="auto">
          <a:xfrm>
            <a:off x="7120360" y="1269398"/>
            <a:ext cx="1359265" cy="482545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5</a:t>
            </a:r>
          </a:p>
        </p:txBody>
      </p:sp>
      <p:sp>
        <p:nvSpPr>
          <p:cNvPr id="25" name="Espace réservé du pied de page 7">
            <a:extLst>
              <a:ext uri="{FF2B5EF4-FFF2-40B4-BE49-F238E27FC236}">
                <a16:creationId xmlns:a16="http://schemas.microsoft.com/office/drawing/2014/main" id="{FDA913A8-A03D-4254-9CCE-D8DB09D3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3182840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C84EED86-6E0E-AC06-7B47-7CFEA7DB5B4E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1880976369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BEE71BCE-6D40-9213-B41D-996A54F494AC}" type="slidenum">
              <a:rPr lang="fr-FR"/>
              <a:t>16</a:t>
            </a:fld>
            <a:endParaRPr lang="fr-FR"/>
          </a:p>
        </p:txBody>
      </p:sp>
      <p:sp>
        <p:nvSpPr>
          <p:cNvPr id="54801037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7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Mission n°2 : repérer la date de la réunion parents/professeurs sur l’agenda sur la page d’accueil</a:t>
            </a:r>
          </a:p>
        </p:txBody>
      </p:sp>
      <p:pic>
        <p:nvPicPr>
          <p:cNvPr id="686388137" name="Image 6863881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65868" y="1620000"/>
            <a:ext cx="6925804" cy="3056484"/>
          </a:xfrm>
          <a:prstGeom prst="rect">
            <a:avLst/>
          </a:prstGeom>
        </p:spPr>
      </p:pic>
      <p:sp>
        <p:nvSpPr>
          <p:cNvPr id="225614037" name="Rectangle : coins arrondis 225614036"/>
          <p:cNvSpPr/>
          <p:nvPr/>
        </p:nvSpPr>
        <p:spPr bwMode="auto">
          <a:xfrm>
            <a:off x="4981271" y="2571750"/>
            <a:ext cx="2632728" cy="2104734"/>
          </a:xfrm>
          <a:prstGeom prst="roundRect">
            <a:avLst>
              <a:gd name="adj" fmla="val 16667"/>
            </a:avLst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54255A8-D579-49FB-BBEA-CDD8CD4C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7351068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E0B31CA9-2771-FE9A-98CA-77ACA365066B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1562731689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CFA9148F-07B8-41F5-07D3-A982E1D2901D}" type="slidenum">
              <a:rPr lang="fr-FR"/>
              <a:t>17</a:t>
            </a:fld>
            <a:endParaRPr lang="fr-FR"/>
          </a:p>
        </p:txBody>
      </p:sp>
      <p:sp>
        <p:nvSpPr>
          <p:cNvPr id="685733766" name="Titre 1"/>
          <p:cNvSpPr>
            <a:spLocks noGrp="1"/>
          </p:cNvSpPr>
          <p:nvPr/>
        </p:nvSpPr>
        <p:spPr bwMode="gray">
          <a:xfrm>
            <a:off x="642218" y="770177"/>
            <a:ext cx="8424000" cy="7200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t>Mission n°3 : se connecter</a:t>
            </a:r>
          </a:p>
          <a:p>
            <a:pPr>
              <a:defRPr/>
            </a:pPr>
            <a:r>
              <a:t>avec votre compte </a:t>
            </a:r>
          </a:p>
          <a:p>
            <a:pPr>
              <a:defRPr/>
            </a:pPr>
            <a:r>
              <a:t>EduConnect</a:t>
            </a:r>
          </a:p>
        </p:txBody>
      </p:sp>
      <p:pic>
        <p:nvPicPr>
          <p:cNvPr id="1142802969" name="Image 114280296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46212" y="183171"/>
            <a:ext cx="3329474" cy="4395883"/>
          </a:xfrm>
          <a:prstGeom prst="rect">
            <a:avLst/>
          </a:prstGeom>
        </p:spPr>
      </p:pic>
      <p:sp>
        <p:nvSpPr>
          <p:cNvPr id="1260855047" name="Rectangle : coins arrondis 1260855046"/>
          <p:cNvSpPr/>
          <p:nvPr/>
        </p:nvSpPr>
        <p:spPr bwMode="auto">
          <a:xfrm>
            <a:off x="5453450" y="1790211"/>
            <a:ext cx="3062895" cy="676519"/>
          </a:xfrm>
          <a:prstGeom prst="roundRect">
            <a:avLst>
              <a:gd name="adj" fmla="val 16667"/>
            </a:avLst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520F605-76A8-4CC1-92E0-4E9D0742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283120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D46C59E8-2767-CE97-1219-1460EAA06FAB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1009247049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D98BC59D-3649-0370-B6DD-245ED55F6BCC}" type="slidenum">
              <a:rPr lang="fr-FR"/>
              <a:t>18</a:t>
            </a:fld>
            <a:endParaRPr lang="fr-FR"/>
          </a:p>
        </p:txBody>
      </p:sp>
      <p:pic>
        <p:nvPicPr>
          <p:cNvPr id="1349168168" name="Image 134916816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79743" y="1552222"/>
            <a:ext cx="6086475" cy="2962274"/>
          </a:xfrm>
          <a:prstGeom prst="rect">
            <a:avLst/>
          </a:prstGeom>
        </p:spPr>
      </p:pic>
      <p:sp>
        <p:nvSpPr>
          <p:cNvPr id="1758138785" name="Rectangle : coins arrondis 1758138784"/>
          <p:cNvSpPr/>
          <p:nvPr/>
        </p:nvSpPr>
        <p:spPr bwMode="auto">
          <a:xfrm>
            <a:off x="3312000" y="2151944"/>
            <a:ext cx="2422444" cy="2204861"/>
          </a:xfrm>
          <a:prstGeom prst="roundRect">
            <a:avLst>
              <a:gd name="adj" fmla="val 16667"/>
            </a:avLst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416376" name="Titre 1"/>
          <p:cNvSpPr>
            <a:spLocks noGrp="1"/>
          </p:cNvSpPr>
          <p:nvPr/>
        </p:nvSpPr>
        <p:spPr bwMode="gray">
          <a:xfrm>
            <a:off x="216269" y="2828038"/>
            <a:ext cx="2630823" cy="195546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2000" b="0"/>
              <a:t>ATTENTION : vous devez bien différencier les comptes parents et élèves qui n’offrent pas les mêmes services.</a:t>
            </a:r>
            <a:endParaRPr/>
          </a:p>
        </p:txBody>
      </p:sp>
      <p:sp>
        <p:nvSpPr>
          <p:cNvPr id="820561104" name="Titre 1"/>
          <p:cNvSpPr>
            <a:spLocks noGrp="1"/>
          </p:cNvSpPr>
          <p:nvPr/>
        </p:nvSpPr>
        <p:spPr bwMode="gray">
          <a:xfrm>
            <a:off x="642218" y="770176"/>
            <a:ext cx="8424000" cy="7200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t>Mission n°3 : se connecter</a:t>
            </a:r>
          </a:p>
          <a:p>
            <a:pPr>
              <a:defRPr/>
            </a:pPr>
            <a:r>
              <a:t>avec votre compte </a:t>
            </a:r>
          </a:p>
          <a:p>
            <a:pPr>
              <a:defRPr/>
            </a:pPr>
            <a:r>
              <a:t>EduConnect</a:t>
            </a:r>
          </a:p>
        </p:txBody>
      </p:sp>
      <p:pic>
        <p:nvPicPr>
          <p:cNvPr id="1314250331" name="Image 13142503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9880" y="1858941"/>
            <a:ext cx="873388" cy="873388"/>
          </a:xfrm>
          <a:prstGeom prst="rect">
            <a:avLst/>
          </a:prstGeom>
        </p:spPr>
      </p:pic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0F765427-971F-4154-9A8F-953332453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630763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189FDAF3-2DF1-88A7-FF58-2CE93289827E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184251268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3E71D58C-1058-116E-1A2D-9D5D4C7D5394}" type="slidenum">
              <a:rPr lang="fr-FR"/>
              <a:t>19</a:t>
            </a:fld>
            <a:endParaRPr lang="fr-FR"/>
          </a:p>
        </p:txBody>
      </p:sp>
      <p:sp>
        <p:nvSpPr>
          <p:cNvPr id="2091933637" name="Titre 1"/>
          <p:cNvSpPr>
            <a:spLocks noGrp="1"/>
          </p:cNvSpPr>
          <p:nvPr/>
        </p:nvSpPr>
        <p:spPr bwMode="gray">
          <a:xfrm>
            <a:off x="642218" y="770176"/>
            <a:ext cx="8424000" cy="7200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t>Mission n°3 : se connecter</a:t>
            </a:r>
          </a:p>
          <a:p>
            <a:pPr>
              <a:defRPr/>
            </a:pPr>
            <a:r>
              <a:t>avec votre compte </a:t>
            </a:r>
          </a:p>
          <a:p>
            <a:pPr>
              <a:defRPr/>
            </a:pPr>
            <a:r>
              <a:t>EduConnect</a:t>
            </a:r>
          </a:p>
        </p:txBody>
      </p:sp>
      <p:sp>
        <p:nvSpPr>
          <p:cNvPr id="1205771937" name="ZoneTexte 1205771936"/>
          <p:cNvSpPr txBox="1"/>
          <p:nvPr/>
        </p:nvSpPr>
        <p:spPr bwMode="auto">
          <a:xfrm>
            <a:off x="2641224" y="2204261"/>
            <a:ext cx="6461714" cy="1920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>
              <a:buFont typeface="Arial"/>
              <a:buChar char="•"/>
              <a:defRPr/>
            </a:pPr>
            <a:r>
              <a:rPr sz="2000"/>
              <a:t>Vérifier les informations</a:t>
            </a:r>
          </a:p>
          <a:p>
            <a:pPr marL="283879" indent="-283879">
              <a:buFont typeface="Arial"/>
              <a:buChar char="•"/>
              <a:defRPr/>
            </a:pPr>
            <a:r>
              <a:rPr sz="2000"/>
              <a:t>Ajouter une adresse mail de contact + numéro de téléphone</a:t>
            </a:r>
          </a:p>
          <a:p>
            <a:pPr marL="283879" indent="-283879">
              <a:buFont typeface="Arial"/>
              <a:buChar char="•"/>
              <a:defRPr/>
            </a:pPr>
            <a:endParaRPr sz="2000"/>
          </a:p>
          <a:p>
            <a:pPr marL="283879" indent="-283879">
              <a:buFont typeface="Arial"/>
              <a:buChar char="•"/>
              <a:defRPr/>
            </a:pPr>
            <a:r>
              <a:rPr sz="2000"/>
              <a:t>Accepter les SMS de l’établissement </a:t>
            </a:r>
            <a:r>
              <a:rPr sz="2000" i="1"/>
              <a:t>(sinon, vous ne recevrez aucun message, même important)</a:t>
            </a:r>
            <a:endParaRPr sz="2000"/>
          </a:p>
        </p:txBody>
      </p:sp>
      <p:pic>
        <p:nvPicPr>
          <p:cNvPr id="188305321" name="Image 1883053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0000" y="1893435"/>
            <a:ext cx="1810730" cy="1810730"/>
          </a:xfrm>
          <a:prstGeom prst="rect">
            <a:avLst/>
          </a:prstGeom>
        </p:spPr>
      </p:pic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D232E1DB-09D6-4FC9-8BAC-E32B33965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141A201A-7C0A-D244-8F21-F16D9780A933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2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Pourquoi utiliser un ENT ?</a:t>
            </a:r>
            <a:endParaRPr/>
          </a:p>
        </p:txBody>
      </p:sp>
      <p:sp>
        <p:nvSpPr>
          <p:cNvPr id="3" name="Rectangle : coins arrondis 2"/>
          <p:cNvSpPr/>
          <p:nvPr/>
        </p:nvSpPr>
        <p:spPr bwMode="auto">
          <a:xfrm>
            <a:off x="303498" y="1519811"/>
            <a:ext cx="3240000" cy="1368152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/>
              <a:t>Une identification unique </a:t>
            </a:r>
            <a:r>
              <a:rPr lang="fr-FR"/>
              <a:t>pour faciliter l’accès à de nombreux services </a:t>
            </a:r>
            <a:endParaRPr/>
          </a:p>
        </p:txBody>
      </p:sp>
      <p:sp>
        <p:nvSpPr>
          <p:cNvPr id="4" name="Rectangle : coins arrondis 3"/>
          <p:cNvSpPr/>
          <p:nvPr/>
        </p:nvSpPr>
        <p:spPr bwMode="auto">
          <a:xfrm>
            <a:off x="4358759" y="1370362"/>
            <a:ext cx="3240000" cy="1368152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/>
              <a:t>Une meilleure communication </a:t>
            </a:r>
            <a:r>
              <a:rPr lang="fr-FR"/>
              <a:t>au sein de la communauté éducative</a:t>
            </a:r>
            <a:endParaRPr/>
          </a:p>
        </p:txBody>
      </p:sp>
      <p:sp>
        <p:nvSpPr>
          <p:cNvPr id="5" name="Rectangle : coins arrondis 4"/>
          <p:cNvSpPr/>
          <p:nvPr/>
        </p:nvSpPr>
        <p:spPr bwMode="auto">
          <a:xfrm>
            <a:off x="1259632" y="3199336"/>
            <a:ext cx="4543325" cy="1368152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/>
              <a:t>Une meilleure progression des élèves </a:t>
            </a:r>
            <a:r>
              <a:rPr lang="fr-FR"/>
              <a:t>grâce aux ressources et aux exercices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6084168" y="3144748"/>
            <a:ext cx="2852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i="1"/>
              <a:t>En </a:t>
            </a:r>
            <a:r>
              <a:rPr lang="fr-FR" b="1" i="1" u="sng"/>
              <a:t>complément</a:t>
            </a:r>
            <a:r>
              <a:rPr lang="fr-FR" i="1"/>
              <a:t> des outils de vie scolaire (évaluations, absences, messagerie)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157679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58E54510-162E-4D0B-0934-FE4536567538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92898312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6E335E3-3FEF-35E0-1699-48C36C2DAA58}" type="slidenum">
              <a:rPr lang="fr-FR"/>
              <a:t>20</a:t>
            </a:fld>
            <a:endParaRPr lang="fr-FR"/>
          </a:p>
        </p:txBody>
      </p:sp>
      <p:sp>
        <p:nvSpPr>
          <p:cNvPr id="1881701585" name="Titre 1"/>
          <p:cNvSpPr>
            <a:spLocks noGrp="1"/>
          </p:cNvSpPr>
          <p:nvPr/>
        </p:nvSpPr>
        <p:spPr bwMode="gray">
          <a:xfrm>
            <a:off x="1099136" y="303210"/>
            <a:ext cx="7792668" cy="7200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t>Mission n°4 : Ecrire un message au professeur principal de son enfant</a:t>
            </a:r>
          </a:p>
        </p:txBody>
      </p:sp>
      <p:pic>
        <p:nvPicPr>
          <p:cNvPr id="1462847146" name="Image 14628471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0000" y="1182609"/>
            <a:ext cx="2533999" cy="3378665"/>
          </a:xfrm>
          <a:prstGeom prst="rect">
            <a:avLst/>
          </a:prstGeom>
        </p:spPr>
      </p:pic>
      <p:sp>
        <p:nvSpPr>
          <p:cNvPr id="1090986218" name="Rectangle : coins arrondis 1090986217"/>
          <p:cNvSpPr/>
          <p:nvPr/>
        </p:nvSpPr>
        <p:spPr bwMode="auto">
          <a:xfrm>
            <a:off x="360000" y="1666873"/>
            <a:ext cx="2075526" cy="414513"/>
          </a:xfrm>
          <a:prstGeom prst="roundRect">
            <a:avLst>
              <a:gd name="adj" fmla="val 16667"/>
            </a:avLst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2201832" name="Ellipse 2112201831"/>
          <p:cNvSpPr/>
          <p:nvPr/>
        </p:nvSpPr>
        <p:spPr bwMode="auto">
          <a:xfrm>
            <a:off x="1710000" y="1018800"/>
            <a:ext cx="1357771" cy="482545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1</a:t>
            </a:r>
          </a:p>
        </p:txBody>
      </p:sp>
      <p:cxnSp>
        <p:nvCxnSpPr>
          <p:cNvPr id="224156896" name="Connecteur droit 224156895"/>
          <p:cNvCxnSpPr>
            <a:cxnSpLocks/>
          </p:cNvCxnSpPr>
          <p:nvPr/>
        </p:nvCxnSpPr>
        <p:spPr bwMode="auto">
          <a:xfrm flipH="1" flipV="1">
            <a:off x="2206665" y="2151943"/>
            <a:ext cx="511526" cy="720000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2402915" name="Image 19524029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177261" y="2230121"/>
            <a:ext cx="5714543" cy="2038487"/>
          </a:xfrm>
          <a:prstGeom prst="rect">
            <a:avLst/>
          </a:prstGeom>
        </p:spPr>
      </p:pic>
      <p:sp>
        <p:nvSpPr>
          <p:cNvPr id="1074405040" name="Ellipse 1074405039"/>
          <p:cNvSpPr/>
          <p:nvPr/>
        </p:nvSpPr>
        <p:spPr bwMode="auto">
          <a:xfrm>
            <a:off x="3555732" y="1874130"/>
            <a:ext cx="1439736" cy="448529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2</a:t>
            </a:r>
          </a:p>
        </p:txBody>
      </p:sp>
      <p:sp>
        <p:nvSpPr>
          <p:cNvPr id="875672653" name="Rectangle : coins arrondis 875672652"/>
          <p:cNvSpPr/>
          <p:nvPr/>
        </p:nvSpPr>
        <p:spPr bwMode="auto">
          <a:xfrm>
            <a:off x="7824357" y="2230121"/>
            <a:ext cx="1196730" cy="341626"/>
          </a:xfrm>
          <a:prstGeom prst="roundRect">
            <a:avLst>
              <a:gd name="adj" fmla="val 16667"/>
            </a:avLst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771E4E12-E246-4D5A-99F7-93E2916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6958776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14A36CC7-56EE-0612-6293-62D94B5D7281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291389204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D1A26BB3-48F3-BBA6-6537-E3921FDF574A}" type="slidenum">
              <a:rPr lang="fr-FR"/>
              <a:t>21</a:t>
            </a:fld>
            <a:endParaRPr lang="fr-FR"/>
          </a:p>
        </p:txBody>
      </p:sp>
      <p:sp>
        <p:nvSpPr>
          <p:cNvPr id="1066258591" name="Titre 1"/>
          <p:cNvSpPr>
            <a:spLocks noGrp="1"/>
          </p:cNvSpPr>
          <p:nvPr/>
        </p:nvSpPr>
        <p:spPr bwMode="gray">
          <a:xfrm>
            <a:off x="1099136" y="303210"/>
            <a:ext cx="7792668" cy="7200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t>Mission n°4 : Ecrire un message au professeur principal de son enfant</a:t>
            </a:r>
          </a:p>
        </p:txBody>
      </p:sp>
      <p:pic>
        <p:nvPicPr>
          <p:cNvPr id="993658971" name="Image 99365897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3229" y="1303337"/>
            <a:ext cx="6611533" cy="3330937"/>
          </a:xfrm>
          <a:prstGeom prst="rect">
            <a:avLst/>
          </a:prstGeom>
        </p:spPr>
      </p:pic>
      <p:sp>
        <p:nvSpPr>
          <p:cNvPr id="880353320" name="Ellipse 880353319"/>
          <p:cNvSpPr/>
          <p:nvPr/>
        </p:nvSpPr>
        <p:spPr bwMode="auto">
          <a:xfrm>
            <a:off x="3661566" y="1079072"/>
            <a:ext cx="1439736" cy="448529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3</a:t>
            </a:r>
          </a:p>
        </p:txBody>
      </p:sp>
      <p:sp>
        <p:nvSpPr>
          <p:cNvPr id="192741083" name="Rectangle : coins arrondis 192741082"/>
          <p:cNvSpPr/>
          <p:nvPr/>
        </p:nvSpPr>
        <p:spPr bwMode="auto">
          <a:xfrm>
            <a:off x="1665277" y="1737429"/>
            <a:ext cx="1546805" cy="326319"/>
          </a:xfrm>
          <a:prstGeom prst="roundRect">
            <a:avLst>
              <a:gd name="adj" fmla="val 16667"/>
            </a:avLst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43063022" name="Connecteur droit 1343063021"/>
          <p:cNvCxnSpPr>
            <a:cxnSpLocks/>
            <a:endCxn id="192741083" idx="3"/>
          </p:cNvCxnSpPr>
          <p:nvPr/>
        </p:nvCxnSpPr>
        <p:spPr bwMode="auto">
          <a:xfrm rot="10799989" flipV="1">
            <a:off x="3212083" y="1728610"/>
            <a:ext cx="1605138" cy="171978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9F24D454-6B2E-420B-8D71-9622E3203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2763738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fld id="{EBE1DAB3-FF0E-44F2-FBE9-5A26A557A3C0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61992145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5ACA8E29-46B5-0DE6-8388-67E21F601F83}" type="slidenum">
              <a:rPr lang="fr-FR"/>
              <a:t>22</a:t>
            </a:fld>
            <a:endParaRPr lang="fr-FR"/>
          </a:p>
        </p:txBody>
      </p:sp>
      <p:sp>
        <p:nvSpPr>
          <p:cNvPr id="146940490" name="Titre 1"/>
          <p:cNvSpPr>
            <a:spLocks noGrp="1"/>
          </p:cNvSpPr>
          <p:nvPr/>
        </p:nvSpPr>
        <p:spPr bwMode="gray">
          <a:xfrm>
            <a:off x="1099136" y="162098"/>
            <a:ext cx="7792668" cy="7200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t>Mission n°4 : Ecrire un message au professeur principal de son enfant</a:t>
            </a:r>
          </a:p>
        </p:txBody>
      </p:sp>
      <p:pic>
        <p:nvPicPr>
          <p:cNvPr id="1989548417" name="Image 1989548416"/>
          <p:cNvPicPr>
            <a:picLocks noChangeAspect="1"/>
          </p:cNvPicPr>
          <p:nvPr/>
        </p:nvPicPr>
        <p:blipFill rotWithShape="1">
          <a:blip r:embed="rId2"/>
          <a:srcRect b="19226"/>
          <a:stretch/>
        </p:blipFill>
        <p:spPr bwMode="auto">
          <a:xfrm>
            <a:off x="264583" y="949211"/>
            <a:ext cx="4658471" cy="3710772"/>
          </a:xfrm>
          <a:prstGeom prst="rect">
            <a:avLst/>
          </a:prstGeom>
        </p:spPr>
      </p:pic>
      <p:sp>
        <p:nvSpPr>
          <p:cNvPr id="1842883720" name="Ellipse 1842883719"/>
          <p:cNvSpPr/>
          <p:nvPr/>
        </p:nvSpPr>
        <p:spPr bwMode="auto">
          <a:xfrm>
            <a:off x="7452067" y="726293"/>
            <a:ext cx="1439736" cy="448529"/>
          </a:xfrm>
          <a:prstGeom prst="ellipse">
            <a:avLst/>
          </a:prstGeom>
          <a:solidFill>
            <a:srgbClr val="563AA1"/>
          </a:solidFill>
          <a:ln w="25400" cap="flat" cmpd="sng" algn="ctr">
            <a:solidFill>
              <a:srgbClr val="563AA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ETAPE 4</a:t>
            </a:r>
          </a:p>
        </p:txBody>
      </p:sp>
      <p:sp>
        <p:nvSpPr>
          <p:cNvPr id="743147281" name="Rectangle : coins arrondis 743147280"/>
          <p:cNvSpPr/>
          <p:nvPr/>
        </p:nvSpPr>
        <p:spPr bwMode="auto">
          <a:xfrm>
            <a:off x="683568" y="3708237"/>
            <a:ext cx="975733" cy="149388"/>
          </a:xfrm>
          <a:prstGeom prst="roundRect">
            <a:avLst>
              <a:gd name="adj" fmla="val 16667"/>
            </a:avLst>
          </a:prstGeom>
          <a:noFill/>
          <a:ln w="38099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44431264" name="Connecteur droit 1444431263"/>
          <p:cNvCxnSpPr>
            <a:cxnSpLocks/>
          </p:cNvCxnSpPr>
          <p:nvPr/>
        </p:nvCxnSpPr>
        <p:spPr bwMode="auto">
          <a:xfrm rot="10799989" flipV="1">
            <a:off x="4192901" y="2624666"/>
            <a:ext cx="1605137" cy="171977"/>
          </a:xfrm>
          <a:prstGeom prst="line">
            <a:avLst/>
          </a:prstGeom>
          <a:ln w="38099" cap="flat" cmpd="sng" algn="ctr">
            <a:solidFill>
              <a:srgbClr val="FF0000"/>
            </a:solidFill>
            <a:prstDash val="solid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059392" name="Titre 1"/>
          <p:cNvSpPr>
            <a:spLocks noGrp="1"/>
          </p:cNvSpPr>
          <p:nvPr/>
        </p:nvSpPr>
        <p:spPr bwMode="gray">
          <a:xfrm>
            <a:off x="5907657" y="2211750"/>
            <a:ext cx="3088821" cy="72000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2000" b="0"/>
              <a:t>Le professeur principal de la classe est signalé par un point d’exclamation</a:t>
            </a:r>
            <a:endParaRPr/>
          </a:p>
        </p:txBody>
      </p: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D56037A3-5168-4386-A3D4-C97D5023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141A201A-7C0A-D244-8F21-F16D9780A933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Avant l’ENT...</a:t>
            </a:r>
            <a:endParaRPr/>
          </a:p>
        </p:txBody>
      </p:sp>
      <p:sp>
        <p:nvSpPr>
          <p:cNvPr id="15" name="Ellipse 14"/>
          <p:cNvSpPr/>
          <p:nvPr/>
        </p:nvSpPr>
        <p:spPr bwMode="auto">
          <a:xfrm>
            <a:off x="4716016" y="3790833"/>
            <a:ext cx="1908753" cy="6300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Messagerie</a:t>
            </a:r>
            <a:endParaRPr/>
          </a:p>
        </p:txBody>
      </p:sp>
      <p:sp>
        <p:nvSpPr>
          <p:cNvPr id="16" name="Ellipse 15"/>
          <p:cNvSpPr/>
          <p:nvPr/>
        </p:nvSpPr>
        <p:spPr bwMode="auto">
          <a:xfrm>
            <a:off x="6307473" y="3132969"/>
            <a:ext cx="2627822" cy="13157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Outils de vie scolaire </a:t>
            </a:r>
            <a:r>
              <a:rPr lang="fr-FR" sz="1600"/>
              <a:t>(évaluations, absences)</a:t>
            </a:r>
            <a:endParaRPr/>
          </a:p>
        </p:txBody>
      </p:sp>
      <p:sp>
        <p:nvSpPr>
          <p:cNvPr id="3" name="Ellipse 2"/>
          <p:cNvSpPr/>
          <p:nvPr/>
        </p:nvSpPr>
        <p:spPr bwMode="auto">
          <a:xfrm>
            <a:off x="133259" y="1525089"/>
            <a:ext cx="3024336" cy="131481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Ressources </a:t>
            </a:r>
            <a:r>
              <a:rPr lang="fr-FR" sz="1600"/>
              <a:t>payées par le Conseil Départemental et par le collège</a:t>
            </a:r>
            <a:endParaRPr/>
          </a:p>
        </p:txBody>
      </p:sp>
      <p:sp>
        <p:nvSpPr>
          <p:cNvPr id="4" name="Ellipse 3"/>
          <p:cNvSpPr/>
          <p:nvPr/>
        </p:nvSpPr>
        <p:spPr bwMode="auto">
          <a:xfrm>
            <a:off x="3566423" y="1398128"/>
            <a:ext cx="2160240" cy="79481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Documents collaboratifs</a:t>
            </a:r>
            <a:endParaRPr/>
          </a:p>
        </p:txBody>
      </p:sp>
      <p:sp>
        <p:nvSpPr>
          <p:cNvPr id="5" name="Ellipse 4"/>
          <p:cNvSpPr/>
          <p:nvPr/>
        </p:nvSpPr>
        <p:spPr bwMode="auto">
          <a:xfrm>
            <a:off x="6264000" y="1434710"/>
            <a:ext cx="2303219" cy="141672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/>
              <a:t>Outils pour </a:t>
            </a:r>
            <a:r>
              <a:rPr lang="fr-FR" sz="1600" b="1"/>
              <a:t>travailler l’oral et l’écrit</a:t>
            </a:r>
            <a:endParaRPr/>
          </a:p>
        </p:txBody>
      </p:sp>
      <p:sp>
        <p:nvSpPr>
          <p:cNvPr id="6" name="Ellipse 5"/>
          <p:cNvSpPr/>
          <p:nvPr/>
        </p:nvSpPr>
        <p:spPr bwMode="auto">
          <a:xfrm>
            <a:off x="231021" y="3090886"/>
            <a:ext cx="2530062" cy="1260319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Cours et exercices </a:t>
            </a:r>
            <a:r>
              <a:rPr lang="fr-FR" sz="1600"/>
              <a:t>partagés par les professeurs</a:t>
            </a:r>
            <a:endParaRPr/>
          </a:p>
        </p:txBody>
      </p:sp>
      <p:sp>
        <p:nvSpPr>
          <p:cNvPr id="8" name="Signe de multiplication 7"/>
          <p:cNvSpPr/>
          <p:nvPr/>
        </p:nvSpPr>
        <p:spPr bwMode="auto">
          <a:xfrm>
            <a:off x="3862638" y="973177"/>
            <a:ext cx="1586432" cy="1618417"/>
          </a:xfrm>
          <a:prstGeom prst="mathMultiply">
            <a:avLst>
              <a:gd name="adj1" fmla="val 4224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Signe de multiplication 8"/>
          <p:cNvSpPr/>
          <p:nvPr/>
        </p:nvSpPr>
        <p:spPr bwMode="auto">
          <a:xfrm>
            <a:off x="852211" y="1416097"/>
            <a:ext cx="1586432" cy="1618417"/>
          </a:xfrm>
          <a:prstGeom prst="mathMultiply">
            <a:avLst>
              <a:gd name="adj1" fmla="val 4224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Signe de multiplication 10"/>
          <p:cNvSpPr/>
          <p:nvPr/>
        </p:nvSpPr>
        <p:spPr bwMode="auto">
          <a:xfrm>
            <a:off x="702836" y="2911836"/>
            <a:ext cx="1586432" cy="1618417"/>
          </a:xfrm>
          <a:prstGeom prst="mathMultiply">
            <a:avLst>
              <a:gd name="adj1" fmla="val 4224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Signe de multiplication 11"/>
          <p:cNvSpPr/>
          <p:nvPr/>
        </p:nvSpPr>
        <p:spPr bwMode="auto">
          <a:xfrm>
            <a:off x="6579424" y="1260000"/>
            <a:ext cx="1586432" cy="1618417"/>
          </a:xfrm>
          <a:prstGeom prst="mathMultiply">
            <a:avLst>
              <a:gd name="adj1" fmla="val 4224"/>
            </a:avLst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608587" y="2785701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 i="1">
                <a:solidFill>
                  <a:schemeClr val="bg2"/>
                </a:solidFill>
              </a:rPr>
              <a:t>Accès limité voire impossible</a:t>
            </a:r>
            <a:endParaRPr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109283" y="42976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i="1">
                <a:solidFill>
                  <a:schemeClr val="bg2"/>
                </a:solidFill>
              </a:rPr>
              <a:t>Accès limité, sur différentes plateformes, avec des liens multiples</a:t>
            </a:r>
            <a:endParaRPr/>
          </a:p>
        </p:txBody>
      </p:sp>
      <p:sp>
        <p:nvSpPr>
          <p:cNvPr id="24" name="ZoneTexte 23"/>
          <p:cNvSpPr txBox="1"/>
          <p:nvPr/>
        </p:nvSpPr>
        <p:spPr bwMode="auto">
          <a:xfrm>
            <a:off x="3128708" y="2197318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i="1">
                <a:solidFill>
                  <a:schemeClr val="bg2"/>
                </a:solidFill>
              </a:rPr>
              <a:t>Outils sécurisés ?</a:t>
            </a:r>
            <a:endParaRPr/>
          </a:p>
        </p:txBody>
      </p:sp>
      <p:sp>
        <p:nvSpPr>
          <p:cNvPr id="25" name="ZoneTexte 24"/>
          <p:cNvSpPr txBox="1"/>
          <p:nvPr/>
        </p:nvSpPr>
        <p:spPr bwMode="auto">
          <a:xfrm>
            <a:off x="4986904" y="2578286"/>
            <a:ext cx="190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200" i="1">
                <a:solidFill>
                  <a:schemeClr val="bg2"/>
                </a:solidFill>
              </a:rPr>
              <a:t>Transfert difficile des documents</a:t>
            </a:r>
            <a:endParaRPr/>
          </a:p>
        </p:txBody>
      </p:sp>
      <p:sp>
        <p:nvSpPr>
          <p:cNvPr id="21" name="Espace réservé du pied de page 7">
            <a:extLst>
              <a:ext uri="{FF2B5EF4-FFF2-40B4-BE49-F238E27FC236}">
                <a16:creationId xmlns:a16="http://schemas.microsoft.com/office/drawing/2014/main" id="{4B88B844-F3C7-46C2-B471-F10137EC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141A201A-7C0A-D244-8F21-F16D9780A933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4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Pourquoi utiliser un ENT ?</a:t>
            </a:r>
            <a:endParaRPr/>
          </a:p>
        </p:txBody>
      </p:sp>
      <p:sp>
        <p:nvSpPr>
          <p:cNvPr id="15" name="Ellipse 14"/>
          <p:cNvSpPr/>
          <p:nvPr/>
        </p:nvSpPr>
        <p:spPr bwMode="auto">
          <a:xfrm>
            <a:off x="3689631" y="3934277"/>
            <a:ext cx="1908753" cy="63000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Messagerie</a:t>
            </a:r>
            <a:endParaRPr/>
          </a:p>
        </p:txBody>
      </p:sp>
      <p:sp>
        <p:nvSpPr>
          <p:cNvPr id="16" name="Ellipse 15"/>
          <p:cNvSpPr/>
          <p:nvPr/>
        </p:nvSpPr>
        <p:spPr bwMode="auto">
          <a:xfrm>
            <a:off x="6307473" y="3132969"/>
            <a:ext cx="2627822" cy="131572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Outils de vie scolaire </a:t>
            </a:r>
            <a:r>
              <a:rPr lang="fr-FR" sz="1600"/>
              <a:t>(évaluations, absences)</a:t>
            </a:r>
            <a:endParaRPr/>
          </a:p>
        </p:txBody>
      </p:sp>
      <p:sp>
        <p:nvSpPr>
          <p:cNvPr id="17" name="Ellipse 16"/>
          <p:cNvSpPr/>
          <p:nvPr/>
        </p:nvSpPr>
        <p:spPr bwMode="auto">
          <a:xfrm>
            <a:off x="133259" y="1525089"/>
            <a:ext cx="3024336" cy="131481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Ressources </a:t>
            </a:r>
            <a:r>
              <a:rPr lang="fr-FR" sz="1600"/>
              <a:t>payées par le Conseil Départemental et par le collège</a:t>
            </a:r>
            <a:endParaRPr/>
          </a:p>
        </p:txBody>
      </p:sp>
      <p:sp>
        <p:nvSpPr>
          <p:cNvPr id="18" name="Ellipse 17"/>
          <p:cNvSpPr/>
          <p:nvPr/>
        </p:nvSpPr>
        <p:spPr bwMode="auto">
          <a:xfrm>
            <a:off x="231021" y="3090886"/>
            <a:ext cx="2530062" cy="1260319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Cours et exercices </a:t>
            </a:r>
            <a:r>
              <a:rPr lang="fr-FR" sz="1600"/>
              <a:t>partagés par les professeurs</a:t>
            </a:r>
            <a:endParaRPr/>
          </a:p>
        </p:txBody>
      </p:sp>
      <p:sp>
        <p:nvSpPr>
          <p:cNvPr id="19" name="Ellipse 18"/>
          <p:cNvSpPr/>
          <p:nvPr/>
        </p:nvSpPr>
        <p:spPr bwMode="auto">
          <a:xfrm>
            <a:off x="3566423" y="1398128"/>
            <a:ext cx="2160240" cy="794811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Documents collaboratifs</a:t>
            </a:r>
            <a:endParaRPr/>
          </a:p>
        </p:txBody>
      </p:sp>
      <p:sp>
        <p:nvSpPr>
          <p:cNvPr id="21" name="Ellipse 20"/>
          <p:cNvSpPr/>
          <p:nvPr/>
        </p:nvSpPr>
        <p:spPr bwMode="auto">
          <a:xfrm>
            <a:off x="6264000" y="1434710"/>
            <a:ext cx="2303219" cy="1416726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/>
              <a:t>Outils pour </a:t>
            </a:r>
            <a:r>
              <a:rPr lang="fr-FR" sz="1600" b="1"/>
              <a:t>travailler l’oral et l’écrit</a:t>
            </a:r>
            <a:endParaRPr/>
          </a:p>
        </p:txBody>
      </p:sp>
      <p:sp>
        <p:nvSpPr>
          <p:cNvPr id="23" name="Étoile : 6 branches 22"/>
          <p:cNvSpPr/>
          <p:nvPr/>
        </p:nvSpPr>
        <p:spPr bwMode="auto">
          <a:xfrm>
            <a:off x="2411760" y="2139702"/>
            <a:ext cx="4464496" cy="1910156"/>
          </a:xfrm>
          <a:prstGeom prst="star6">
            <a:avLst>
              <a:gd name="adj" fmla="val 28868"/>
              <a:gd name="hf" fmla="val 11547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b="1">
                <a:solidFill>
                  <a:schemeClr val="tx1"/>
                </a:solidFill>
              </a:rPr>
              <a:t>Espace Numérique de Travail </a:t>
            </a:r>
            <a:r>
              <a:rPr lang="fr-FR">
                <a:solidFill>
                  <a:schemeClr val="tx1"/>
                </a:solidFill>
              </a:rPr>
              <a:t>(authentification unique et sécurisée)</a:t>
            </a:r>
            <a:endParaRPr/>
          </a:p>
        </p:txBody>
      </p:sp>
      <p:sp>
        <p:nvSpPr>
          <p:cNvPr id="13" name="Espace réservé du pied de page 7">
            <a:extLst>
              <a:ext uri="{FF2B5EF4-FFF2-40B4-BE49-F238E27FC236}">
                <a16:creationId xmlns:a16="http://schemas.microsoft.com/office/drawing/2014/main" id="{6DB64D14-5E47-4F58-A290-6DB1EED0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141A201A-7C0A-D244-8F21-F16D9780A933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5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Une authentification unique</a:t>
            </a:r>
            <a:endParaRPr/>
          </a:p>
        </p:txBody>
      </p:sp>
      <p:pic>
        <p:nvPicPr>
          <p:cNvPr id="1026" name="Picture 2" descr="https://dsi.ac-toulouse.fr/files/2022-02/Logo-eduConnect.png"/>
          <p:cNvPicPr>
            <a:picLocks noChangeAspect="1" noChangeArrowheads="1"/>
          </p:cNvPicPr>
          <p:nvPr/>
        </p:nvPicPr>
        <p:blipFill>
          <a:blip r:embed="rId3"/>
          <a:srcRect t="26394" b="28760"/>
          <a:stretch/>
        </p:blipFill>
        <p:spPr bwMode="auto">
          <a:xfrm>
            <a:off x="5569943" y="220411"/>
            <a:ext cx="3419872" cy="861796"/>
          </a:xfrm>
          <a:prstGeom prst="rect">
            <a:avLst/>
          </a:prstGeom>
          <a:noFill/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1544558"/>
            <a:ext cx="3203848" cy="237818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 bwMode="auto">
          <a:xfrm>
            <a:off x="2012802" y="4365532"/>
            <a:ext cx="2623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600" i="1"/>
              <a:t>Source : education.gouv.fr </a:t>
            </a:r>
            <a:endParaRPr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824692" y="1521613"/>
            <a:ext cx="5165124" cy="162620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252885" y="2520271"/>
            <a:ext cx="1991003" cy="2133898"/>
          </a:xfrm>
          <a:prstGeom prst="rect">
            <a:avLst/>
          </a:prstGeom>
        </p:spPr>
      </p:pic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D5825BC9-03C9-4953-8A3E-20801248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Une meilleure communication au sein de la communauté éducative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F6BA0A05-28D1-034A-ABB1-7FD89A42446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6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 bwMode="auto">
          <a:xfrm>
            <a:off x="1468069" y="3615121"/>
            <a:ext cx="153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i="1">
                <a:solidFill>
                  <a:prstClr val="black"/>
                </a:solidFill>
                <a:latin typeface="Arial"/>
              </a:rPr>
              <a:t>Les dernières actualités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rcRect t="6601"/>
          <a:stretch/>
        </p:blipFill>
        <p:spPr bwMode="auto">
          <a:xfrm>
            <a:off x="3612297" y="1593665"/>
            <a:ext cx="3843048" cy="2634269"/>
          </a:xfrm>
          <a:prstGeom prst="rect">
            <a:avLst/>
          </a:prstGeom>
        </p:spPr>
      </p:pic>
      <p:cxnSp>
        <p:nvCxnSpPr>
          <p:cNvPr id="26" name="Connecteur droit avec flèche 25"/>
          <p:cNvCxnSpPr>
            <a:cxnSpLocks/>
            <a:stCxn id="19" idx="0"/>
          </p:cNvCxnSpPr>
          <p:nvPr/>
        </p:nvCxnSpPr>
        <p:spPr bwMode="auto">
          <a:xfrm flipV="1">
            <a:off x="2233586" y="3103026"/>
            <a:ext cx="1683353" cy="512094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ZoneTexte 26"/>
          <p:cNvSpPr txBox="1"/>
          <p:nvPr/>
        </p:nvSpPr>
        <p:spPr bwMode="auto">
          <a:xfrm>
            <a:off x="251520" y="1751206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>
                <a:solidFill>
                  <a:prstClr val="black"/>
                </a:solidFill>
                <a:latin typeface="Arial"/>
              </a:rPr>
              <a:t>Accessible « hors connexion » : une page d’accueil pour retrouver toutes les actualités du collège</a:t>
            </a:r>
            <a:endParaRPr lang="fr-FR" sz="1600" i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ZoneTexte 27"/>
          <p:cNvSpPr txBox="1"/>
          <p:nvPr/>
        </p:nvSpPr>
        <p:spPr bwMode="auto">
          <a:xfrm>
            <a:off x="7577399" y="3773986"/>
            <a:ext cx="1531033" cy="59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i="1">
                <a:solidFill>
                  <a:prstClr val="black"/>
                </a:solidFill>
                <a:latin typeface="Arial"/>
              </a:rPr>
              <a:t>L’agenda du collège</a:t>
            </a:r>
          </a:p>
        </p:txBody>
      </p:sp>
      <p:cxnSp>
        <p:nvCxnSpPr>
          <p:cNvPr id="29" name="Connecteur droit avec flèche 28"/>
          <p:cNvCxnSpPr>
            <a:cxnSpLocks/>
            <a:stCxn id="28" idx="0"/>
          </p:cNvCxnSpPr>
          <p:nvPr/>
        </p:nvCxnSpPr>
        <p:spPr bwMode="auto">
          <a:xfrm flipH="1" flipV="1">
            <a:off x="7327584" y="3222806"/>
            <a:ext cx="1015333" cy="551180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A261B1E9-6A1B-47DF-9C35-92EF3FC0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Une meilleure communication au sein de la communauté éducative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F6BA0A05-28D1-034A-ABB1-7FD89A42446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7</a:t>
            </a:fld>
            <a:endParaRPr lang="fr-FR"/>
          </a:p>
        </p:txBody>
      </p:sp>
      <p:sp>
        <p:nvSpPr>
          <p:cNvPr id="19" name="ZoneTexte 18"/>
          <p:cNvSpPr txBox="1"/>
          <p:nvPr/>
        </p:nvSpPr>
        <p:spPr bwMode="auto">
          <a:xfrm>
            <a:off x="359999" y="1734706"/>
            <a:ext cx="31859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>
                <a:solidFill>
                  <a:prstClr val="black"/>
                </a:solidFill>
                <a:latin typeface="Calibri"/>
              </a:rPr>
              <a:t>Une fois connecté, retrouvez sur la page d’accueil :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600">
                <a:solidFill>
                  <a:prstClr val="black"/>
                </a:solidFill>
                <a:latin typeface="Calibri"/>
              </a:rPr>
              <a:t>L’emploi du temps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600">
                <a:solidFill>
                  <a:prstClr val="black"/>
                </a:solidFill>
                <a:latin typeface="Calibri"/>
              </a:rPr>
              <a:t>Les derniers messages*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600">
                <a:solidFill>
                  <a:prstClr val="black"/>
                </a:solidFill>
                <a:latin typeface="Calibri"/>
              </a:rPr>
              <a:t>Le travail à faire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600">
                <a:solidFill>
                  <a:prstClr val="black"/>
                </a:solidFill>
                <a:latin typeface="Calibri"/>
              </a:rPr>
              <a:t>Les dernières notes, les dernières absences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 lang="fr-FR" sz="1600">
                <a:solidFill>
                  <a:prstClr val="black"/>
                </a:solidFill>
                <a:latin typeface="Calibri"/>
              </a:rPr>
              <a:t>Les actualités</a:t>
            </a:r>
            <a:endParaRPr/>
          </a:p>
        </p:txBody>
      </p:sp>
      <p:grpSp>
        <p:nvGrpSpPr>
          <p:cNvPr id="22" name="Groupe 21"/>
          <p:cNvGrpSpPr/>
          <p:nvPr/>
        </p:nvGrpSpPr>
        <p:grpSpPr bwMode="auto">
          <a:xfrm>
            <a:off x="4685263" y="1260000"/>
            <a:ext cx="4200864" cy="3327894"/>
            <a:chOff x="4685263" y="1260000"/>
            <a:chExt cx="4200864" cy="33278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4685263" y="1260000"/>
              <a:ext cx="4195123" cy="3266203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 bwMode="auto">
            <a:xfrm>
              <a:off x="4685263" y="1923678"/>
              <a:ext cx="1326897" cy="886441"/>
            </a:xfrm>
            <a:prstGeom prst="rect">
              <a:avLst/>
            </a:prstGeom>
            <a:solidFill>
              <a:srgbClr val="4349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fr-FR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Calibri"/>
                <a:ea typeface="Arial"/>
                <a:cs typeface="Arial"/>
              </a:endParaRPr>
            </a:p>
          </p:txBody>
        </p: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/>
            <a:srcRect t="71042"/>
            <a:stretch/>
          </p:blipFill>
          <p:spPr bwMode="auto">
            <a:xfrm>
              <a:off x="6272709" y="3867894"/>
              <a:ext cx="2613418" cy="720000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rcRect l="888" t="14416" r="57221" b="76444"/>
          <a:stretch/>
        </p:blipFill>
        <p:spPr bwMode="auto">
          <a:xfrm>
            <a:off x="6240278" y="2086932"/>
            <a:ext cx="2652202" cy="412810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cxnSpLocks/>
          </p:cNvCxnSpPr>
          <p:nvPr/>
        </p:nvCxnSpPr>
        <p:spPr bwMode="auto">
          <a:xfrm flipV="1">
            <a:off x="2390336" y="1861987"/>
            <a:ext cx="4053872" cy="528986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" name="Connecteur droit avec flèche 11"/>
          <p:cNvCxnSpPr>
            <a:cxnSpLocks/>
          </p:cNvCxnSpPr>
          <p:nvPr/>
        </p:nvCxnSpPr>
        <p:spPr bwMode="auto">
          <a:xfrm flipV="1">
            <a:off x="2737096" y="2390973"/>
            <a:ext cx="3635103" cy="215718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Connecteur droit avec flèche 23"/>
          <p:cNvCxnSpPr>
            <a:cxnSpLocks/>
          </p:cNvCxnSpPr>
          <p:nvPr/>
        </p:nvCxnSpPr>
        <p:spPr bwMode="auto">
          <a:xfrm>
            <a:off x="2298052" y="2857905"/>
            <a:ext cx="3974657" cy="168647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8" name="Connecteur droit avec flèche 27"/>
          <p:cNvCxnSpPr>
            <a:cxnSpLocks/>
          </p:cNvCxnSpPr>
          <p:nvPr/>
        </p:nvCxnSpPr>
        <p:spPr bwMode="auto">
          <a:xfrm>
            <a:off x="2737096" y="3298655"/>
            <a:ext cx="3635103" cy="866376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onnecteur droit avec flèche 31"/>
          <p:cNvCxnSpPr>
            <a:cxnSpLocks/>
          </p:cNvCxnSpPr>
          <p:nvPr/>
        </p:nvCxnSpPr>
        <p:spPr bwMode="auto">
          <a:xfrm>
            <a:off x="2073989" y="3593382"/>
            <a:ext cx="4198720" cy="955925"/>
          </a:xfrm>
          <a:prstGeom prst="straightConnector1">
            <a:avLst/>
          </a:prstGeom>
          <a:noFill/>
          <a:ln w="571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ZoneTexte 34"/>
          <p:cNvSpPr txBox="1"/>
          <p:nvPr/>
        </p:nvSpPr>
        <p:spPr bwMode="auto">
          <a:xfrm>
            <a:off x="359999" y="4114905"/>
            <a:ext cx="386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i="1"/>
              <a:t>*une vraie messagerie permettant l’échange de pièces-jointes avec l’établissement</a:t>
            </a:r>
            <a:endParaRPr/>
          </a:p>
        </p:txBody>
      </p:sp>
      <p:sp>
        <p:nvSpPr>
          <p:cNvPr id="18" name="Espace réservé du pied de page 7">
            <a:extLst>
              <a:ext uri="{FF2B5EF4-FFF2-40B4-BE49-F238E27FC236}">
                <a16:creationId xmlns:a16="http://schemas.microsoft.com/office/drawing/2014/main" id="{DB8FEE93-E88E-49F5-8C38-DBE27814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auto">
          <a:xfrm>
            <a:off x="359998" y="900000"/>
            <a:ext cx="8261759" cy="720000"/>
          </a:xfrm>
        </p:spPr>
        <p:txBody>
          <a:bodyPr/>
          <a:lstStyle/>
          <a:p>
            <a:pPr>
              <a:defRPr/>
            </a:pPr>
            <a:r>
              <a:rPr lang="fr-FR"/>
              <a:t>Des fonctionnalités complémentaires aux logiciels de vie scolaire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F6BA0A05-28D1-034A-ABB1-7FD89A42446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8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 bwMode="auto">
          <a:xfrm>
            <a:off x="213472" y="1620000"/>
            <a:ext cx="3986141" cy="3017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600"/>
              <a:t>Un </a:t>
            </a:r>
            <a:r>
              <a:rPr lang="fr-FR" sz="1600" b="1" u="sng">
                <a:solidFill>
                  <a:srgbClr val="006DCC"/>
                </a:solidFill>
              </a:rPr>
              <a:t>accès aux ressources</a:t>
            </a:r>
            <a:r>
              <a:rPr lang="fr-FR" sz="1600"/>
              <a:t> (pour les élèves) :</a:t>
            </a:r>
            <a:endParaRPr sz="160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Pour progresser en mathématiques, en français…</a:t>
            </a:r>
            <a:endParaRPr sz="160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Pour s’entraîner à l’oral</a:t>
            </a:r>
            <a:endParaRPr sz="160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Pour apprendre à programmer</a:t>
            </a:r>
            <a:endParaRPr sz="1600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Pour mieux préparer la certification PIX (obligatoire en 3</a:t>
            </a:r>
            <a:r>
              <a:rPr lang="fr-FR" sz="1600" baseline="30000"/>
              <a:t>e</a:t>
            </a:r>
            <a:r>
              <a:rPr lang="fr-FR" sz="1600"/>
              <a:t>)</a:t>
            </a:r>
            <a:endParaRPr sz="1600"/>
          </a:p>
        </p:txBody>
      </p:sp>
      <p:grpSp>
        <p:nvGrpSpPr>
          <p:cNvPr id="10" name="Groupe 9"/>
          <p:cNvGrpSpPr/>
          <p:nvPr/>
        </p:nvGrpSpPr>
        <p:grpSpPr bwMode="auto">
          <a:xfrm>
            <a:off x="3998936" y="1563638"/>
            <a:ext cx="4931591" cy="3168351"/>
            <a:chOff x="3419872" y="1001501"/>
            <a:chExt cx="5576663" cy="367033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3458402" y="1895383"/>
              <a:ext cx="5538133" cy="2776450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rcRect r="3262" b="67398"/>
            <a:stretch/>
          </p:blipFill>
          <p:spPr bwMode="auto">
            <a:xfrm>
              <a:off x="3419872" y="1001501"/>
              <a:ext cx="5472606" cy="922177"/>
            </a:xfrm>
            <a:prstGeom prst="rect">
              <a:avLst/>
            </a:prstGeom>
          </p:spPr>
        </p:pic>
      </p:grpSp>
      <p:sp>
        <p:nvSpPr>
          <p:cNvPr id="11" name="Espace réservé du pied de page 7">
            <a:extLst>
              <a:ext uri="{FF2B5EF4-FFF2-40B4-BE49-F238E27FC236}">
                <a16:creationId xmlns:a16="http://schemas.microsoft.com/office/drawing/2014/main" id="{1514AEBB-A44B-48D3-B493-58C67EEFC27A}"/>
              </a:ext>
            </a:extLst>
          </p:cNvPr>
          <p:cNvSpPr txBox="1">
            <a:spLocks/>
          </p:cNvSpPr>
          <p:nvPr/>
        </p:nvSpPr>
        <p:spPr bwMode="auto">
          <a:xfrm>
            <a:off x="359999" y="4847538"/>
            <a:ext cx="3240000" cy="2319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>
              <a:defRPr sz="75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/>
              <a:t>Délégation de la région académique au numérique éducatif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 bwMode="auto">
          <a:xfrm>
            <a:off x="359999" y="900000"/>
            <a:ext cx="6228225" cy="720000"/>
          </a:xfrm>
        </p:spPr>
        <p:txBody>
          <a:bodyPr/>
          <a:lstStyle/>
          <a:p>
            <a:pPr>
              <a:defRPr/>
            </a:pPr>
            <a:r>
              <a:rPr lang="fr-FR"/>
              <a:t>Des fonctionnalités complémentaires aux logiciels de vie scolaire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fld id="{F6BA0A05-28D1-034A-ABB1-7FD89A42446D}" type="datetime1">
              <a:rPr lang="fr-FR" cap="all"/>
              <a:t>09/07/2024</a:t>
            </a:fld>
            <a:endParaRPr lang="fr-FR" cap="al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9</a:t>
            </a:fld>
            <a:endParaRPr lang="fr-FR"/>
          </a:p>
        </p:txBody>
      </p:sp>
      <p:sp>
        <p:nvSpPr>
          <p:cNvPr id="2" name="ZoneTexte 1"/>
          <p:cNvSpPr txBox="1"/>
          <p:nvPr/>
        </p:nvSpPr>
        <p:spPr bwMode="auto">
          <a:xfrm>
            <a:off x="107504" y="1818745"/>
            <a:ext cx="4264334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/>
              <a:t>Une </a:t>
            </a:r>
            <a:r>
              <a:rPr lang="fr-FR" b="1" u="sng">
                <a:solidFill>
                  <a:srgbClr val="006DCC"/>
                </a:solidFill>
              </a:rPr>
              <a:t>suite bureautique en ligne </a:t>
            </a:r>
            <a:r>
              <a:rPr lang="fr-FR"/>
              <a:t>comprenant : 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/>
              <a:t>Un traitement de texte pour rédiger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/>
              <a:t>Un tableur pour apprendre à traiter des données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/>
              <a:t>Un outil pour créer un support d’oral (exposés…)</a:t>
            </a:r>
            <a:endParaRPr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99992" y="1625061"/>
            <a:ext cx="4149306" cy="22224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4AE2D2-2BAC-4356-9965-226F0E40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59999" y="4847538"/>
            <a:ext cx="3240000" cy="231923"/>
          </a:xfrm>
        </p:spPr>
        <p:txBody>
          <a:bodyPr/>
          <a:lstStyle/>
          <a:p>
            <a:pPr>
              <a:defRPr/>
            </a:pPr>
            <a:r>
              <a:rPr lang="fr-FR" dirty="0"/>
              <a:t>Délégation de la région académique au numérique éducatif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</TotalTime>
  <Words>1073</Words>
  <Application>Microsoft Office PowerPoint</Application>
  <DocSecurity>0</DocSecurity>
  <PresentationFormat>Affichage à l'écran (16:9)</PresentationFormat>
  <Paragraphs>178</Paragraphs>
  <Slides>22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5" baseType="lpstr">
      <vt:lpstr>Arial</vt:lpstr>
      <vt:lpstr>Calibri</vt:lpstr>
      <vt:lpstr>MINISTÈRIEL</vt:lpstr>
      <vt:lpstr>Présentation PowerPoint</vt:lpstr>
      <vt:lpstr>Pourquoi utiliser un ENT ?</vt:lpstr>
      <vt:lpstr>Avant l’ENT...</vt:lpstr>
      <vt:lpstr>Pourquoi utiliser un ENT ?</vt:lpstr>
      <vt:lpstr>Une authentification unique</vt:lpstr>
      <vt:lpstr>Une meilleure communication au sein de la communauté éducative</vt:lpstr>
      <vt:lpstr>Une meilleure communication au sein de la communauté éducative</vt:lpstr>
      <vt:lpstr>Des fonctionnalités complémentaires aux logiciels de vie scolaire</vt:lpstr>
      <vt:lpstr>Des fonctionnalités complémentaires aux logiciels de vie scolaire</vt:lpstr>
      <vt:lpstr>Des fonctionnalités complémentaires aux logiciels de vie scolaire</vt:lpstr>
      <vt:lpstr>Des fonctionnalités complémentaires aux logiciels de vie scolaire</vt:lpstr>
      <vt:lpstr>Des fonctionnalités complémentaires aux logiciels de vie scolaire</vt:lpstr>
      <vt:lpstr>Un espace personnel</vt:lpstr>
      <vt:lpstr>Et maintenant, découvrons l’ENT de notre collège</vt:lpstr>
      <vt:lpstr>Mission n°1 : ajouter le raccourci sur son smartphone</vt:lpstr>
      <vt:lpstr>Mission n°2 : repérer la date de la réunion parents/professeurs sur l’agenda sur la page d’accueil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Gilles DEFILIPPI</cp:lastModifiedBy>
  <cp:revision>74</cp:revision>
  <dcterms:created xsi:type="dcterms:W3CDTF">2020-03-05T15:21:24Z</dcterms:created>
  <dcterms:modified xsi:type="dcterms:W3CDTF">2024-07-09T14:17:56Z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